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94" r:id="rId3"/>
    <p:sldId id="292" r:id="rId4"/>
    <p:sldId id="296" r:id="rId5"/>
    <p:sldId id="291" r:id="rId6"/>
    <p:sldId id="28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74" autoAdjust="0"/>
    <p:restoredTop sz="94660"/>
  </p:normalViewPr>
  <p:slideViewPr>
    <p:cSldViewPr>
      <p:cViewPr>
        <p:scale>
          <a:sx n="50" d="100"/>
          <a:sy n="50" d="100"/>
        </p:scale>
        <p:origin x="-2094" y="-5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A56A161-2CCB-459D-909D-EEDE570110A8}" type="datetimeFigureOut">
              <a:rPr lang="en-US" smtClean="0"/>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B2FDE-5F14-49F1-9135-6AF7F8D2999F}" type="slidenum">
              <a:rPr lang="en-US" smtClean="0"/>
              <a:t>‹#›</a:t>
            </a:fld>
            <a:endParaRPr lang="en-US"/>
          </a:p>
        </p:txBody>
      </p:sp>
    </p:spTree>
    <p:extLst>
      <p:ext uri="{BB962C8B-B14F-4D97-AF65-F5344CB8AC3E}">
        <p14:creationId xmlns:p14="http://schemas.microsoft.com/office/powerpoint/2010/main" val="1881411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56A161-2CCB-459D-909D-EEDE570110A8}" type="datetimeFigureOut">
              <a:rPr lang="en-US" smtClean="0"/>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B2FDE-5F14-49F1-9135-6AF7F8D2999F}" type="slidenum">
              <a:rPr lang="en-US" smtClean="0"/>
              <a:t>‹#›</a:t>
            </a:fld>
            <a:endParaRPr lang="en-US"/>
          </a:p>
        </p:txBody>
      </p:sp>
    </p:spTree>
    <p:extLst>
      <p:ext uri="{BB962C8B-B14F-4D97-AF65-F5344CB8AC3E}">
        <p14:creationId xmlns:p14="http://schemas.microsoft.com/office/powerpoint/2010/main" val="1362704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56A161-2CCB-459D-909D-EEDE570110A8}" type="datetimeFigureOut">
              <a:rPr lang="en-US" smtClean="0"/>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B2FDE-5F14-49F1-9135-6AF7F8D2999F}" type="slidenum">
              <a:rPr lang="en-US" smtClean="0"/>
              <a:t>‹#›</a:t>
            </a:fld>
            <a:endParaRPr lang="en-US"/>
          </a:p>
        </p:txBody>
      </p:sp>
    </p:spTree>
    <p:extLst>
      <p:ext uri="{BB962C8B-B14F-4D97-AF65-F5344CB8AC3E}">
        <p14:creationId xmlns:p14="http://schemas.microsoft.com/office/powerpoint/2010/main" val="3018260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56A161-2CCB-459D-909D-EEDE570110A8}" type="datetimeFigureOut">
              <a:rPr lang="en-US" smtClean="0"/>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B2FDE-5F14-49F1-9135-6AF7F8D2999F}" type="slidenum">
              <a:rPr lang="en-US" smtClean="0"/>
              <a:t>‹#›</a:t>
            </a:fld>
            <a:endParaRPr lang="en-US"/>
          </a:p>
        </p:txBody>
      </p:sp>
    </p:spTree>
    <p:extLst>
      <p:ext uri="{BB962C8B-B14F-4D97-AF65-F5344CB8AC3E}">
        <p14:creationId xmlns:p14="http://schemas.microsoft.com/office/powerpoint/2010/main" val="235098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56A161-2CCB-459D-909D-EEDE570110A8}" type="datetimeFigureOut">
              <a:rPr lang="en-US" smtClean="0"/>
              <a:t>9/22/2018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B2FDE-5F14-49F1-9135-6AF7F8D2999F}" type="slidenum">
              <a:rPr lang="en-US" smtClean="0"/>
              <a:t>‹#›</a:t>
            </a:fld>
            <a:endParaRPr lang="en-US"/>
          </a:p>
        </p:txBody>
      </p:sp>
    </p:spTree>
    <p:extLst>
      <p:ext uri="{BB962C8B-B14F-4D97-AF65-F5344CB8AC3E}">
        <p14:creationId xmlns:p14="http://schemas.microsoft.com/office/powerpoint/2010/main" val="621462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A56A161-2CCB-459D-909D-EEDE570110A8}" type="datetimeFigureOut">
              <a:rPr lang="en-US" smtClean="0"/>
              <a:t>9/22/2018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B2FDE-5F14-49F1-9135-6AF7F8D2999F}" type="slidenum">
              <a:rPr lang="en-US" smtClean="0"/>
              <a:t>‹#›</a:t>
            </a:fld>
            <a:endParaRPr lang="en-US"/>
          </a:p>
        </p:txBody>
      </p:sp>
    </p:spTree>
    <p:extLst>
      <p:ext uri="{BB962C8B-B14F-4D97-AF65-F5344CB8AC3E}">
        <p14:creationId xmlns:p14="http://schemas.microsoft.com/office/powerpoint/2010/main" val="423549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A56A161-2CCB-459D-909D-EEDE570110A8}" type="datetimeFigureOut">
              <a:rPr lang="en-US" smtClean="0"/>
              <a:t>9/22/2018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5B2FDE-5F14-49F1-9135-6AF7F8D2999F}" type="slidenum">
              <a:rPr lang="en-US" smtClean="0"/>
              <a:t>‹#›</a:t>
            </a:fld>
            <a:endParaRPr lang="en-US"/>
          </a:p>
        </p:txBody>
      </p:sp>
    </p:spTree>
    <p:extLst>
      <p:ext uri="{BB962C8B-B14F-4D97-AF65-F5344CB8AC3E}">
        <p14:creationId xmlns:p14="http://schemas.microsoft.com/office/powerpoint/2010/main" val="34678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A56A161-2CCB-459D-909D-EEDE570110A8}" type="datetimeFigureOut">
              <a:rPr lang="en-US" smtClean="0"/>
              <a:t>9/22/2018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5B2FDE-5F14-49F1-9135-6AF7F8D2999F}" type="slidenum">
              <a:rPr lang="en-US" smtClean="0"/>
              <a:t>‹#›</a:t>
            </a:fld>
            <a:endParaRPr lang="en-US"/>
          </a:p>
        </p:txBody>
      </p:sp>
    </p:spTree>
    <p:extLst>
      <p:ext uri="{BB962C8B-B14F-4D97-AF65-F5344CB8AC3E}">
        <p14:creationId xmlns:p14="http://schemas.microsoft.com/office/powerpoint/2010/main" val="281511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56A161-2CCB-459D-909D-EEDE570110A8}" type="datetimeFigureOut">
              <a:rPr lang="en-US" smtClean="0"/>
              <a:t>9/22/2018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5B2FDE-5F14-49F1-9135-6AF7F8D2999F}" type="slidenum">
              <a:rPr lang="en-US" smtClean="0"/>
              <a:t>‹#›</a:t>
            </a:fld>
            <a:endParaRPr lang="en-US"/>
          </a:p>
        </p:txBody>
      </p:sp>
    </p:spTree>
    <p:extLst>
      <p:ext uri="{BB962C8B-B14F-4D97-AF65-F5344CB8AC3E}">
        <p14:creationId xmlns:p14="http://schemas.microsoft.com/office/powerpoint/2010/main" val="659817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56A161-2CCB-459D-909D-EEDE570110A8}" type="datetimeFigureOut">
              <a:rPr lang="en-US" smtClean="0"/>
              <a:t>9/22/2018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B2FDE-5F14-49F1-9135-6AF7F8D2999F}" type="slidenum">
              <a:rPr lang="en-US" smtClean="0"/>
              <a:t>‹#›</a:t>
            </a:fld>
            <a:endParaRPr lang="en-US"/>
          </a:p>
        </p:txBody>
      </p:sp>
    </p:spTree>
    <p:extLst>
      <p:ext uri="{BB962C8B-B14F-4D97-AF65-F5344CB8AC3E}">
        <p14:creationId xmlns:p14="http://schemas.microsoft.com/office/powerpoint/2010/main" val="2508131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56A161-2CCB-459D-909D-EEDE570110A8}" type="datetimeFigureOut">
              <a:rPr lang="en-US" smtClean="0"/>
              <a:t>9/22/2018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B2FDE-5F14-49F1-9135-6AF7F8D2999F}" type="slidenum">
              <a:rPr lang="en-US" smtClean="0"/>
              <a:t>‹#›</a:t>
            </a:fld>
            <a:endParaRPr lang="en-US"/>
          </a:p>
        </p:txBody>
      </p:sp>
    </p:spTree>
    <p:extLst>
      <p:ext uri="{BB962C8B-B14F-4D97-AF65-F5344CB8AC3E}">
        <p14:creationId xmlns:p14="http://schemas.microsoft.com/office/powerpoint/2010/main" val="3273334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colorTemperature colorTemp="7200"/>
                    </a14:imgEffect>
                    <a14:imgEffect>
                      <a14:saturation sat="200000"/>
                    </a14:imgEffect>
                    <a14:imgEffect>
                      <a14:brightnessContrast bright="-20000" contrast="2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56A161-2CCB-459D-909D-EEDE570110A8}" type="datetimeFigureOut">
              <a:rPr lang="en-US" smtClean="0"/>
              <a:t>9/22/2018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B2FDE-5F14-49F1-9135-6AF7F8D2999F}" type="slidenum">
              <a:rPr lang="en-US" smtClean="0"/>
              <a:t>‹#›</a:t>
            </a:fld>
            <a:endParaRPr lang="en-US"/>
          </a:p>
        </p:txBody>
      </p:sp>
    </p:spTree>
    <p:extLst>
      <p:ext uri="{BB962C8B-B14F-4D97-AF65-F5344CB8AC3E}">
        <p14:creationId xmlns:p14="http://schemas.microsoft.com/office/powerpoint/2010/main" val="2348347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685800"/>
            <a:ext cx="7315200" cy="2806987"/>
          </a:xfrm>
          <a:prstGeom prst="rect">
            <a:avLst/>
          </a:prstGeom>
        </p:spPr>
        <p:txBody>
          <a:bodyPr wrap="square">
            <a:spAutoFit/>
          </a:bodyPr>
          <a:lstStyle/>
          <a:p>
            <a:pPr marL="228600" indent="-228600">
              <a:lnSpc>
                <a:spcPct val="150000"/>
              </a:lnSpc>
            </a:pPr>
            <a:r>
              <a:rPr lang="en-US" sz="2000" baseline="30000" dirty="0">
                <a:solidFill>
                  <a:schemeClr val="bg1"/>
                </a:solidFill>
                <a:latin typeface="Times New Roman" panose="02020603050405020304" pitchFamily="18" charset="0"/>
                <a:cs typeface="Times New Roman" panose="02020603050405020304" pitchFamily="18" charset="0"/>
              </a:rPr>
              <a:t>12</a:t>
            </a:r>
            <a:r>
              <a:rPr lang="en-US" sz="2000" dirty="0">
                <a:solidFill>
                  <a:schemeClr val="bg1"/>
                </a:solidFill>
                <a:latin typeface="Times New Roman" panose="02020603050405020304" pitchFamily="18" charset="0"/>
                <a:cs typeface="Times New Roman" panose="02020603050405020304" pitchFamily="18" charset="0"/>
              </a:rPr>
              <a:t> I thank Christ Jesus our Lord, who has given me strength, that he considered me trustworthy, appointing me to his service. </a:t>
            </a:r>
            <a:r>
              <a:rPr lang="en-US" sz="2000" baseline="30000" dirty="0">
                <a:solidFill>
                  <a:schemeClr val="bg1"/>
                </a:solidFill>
                <a:latin typeface="Times New Roman" panose="02020603050405020304" pitchFamily="18" charset="0"/>
                <a:cs typeface="Times New Roman" panose="02020603050405020304" pitchFamily="18" charset="0"/>
              </a:rPr>
              <a:t>13</a:t>
            </a:r>
            <a:r>
              <a:rPr lang="en-US" sz="2000" dirty="0">
                <a:solidFill>
                  <a:schemeClr val="bg1"/>
                </a:solidFill>
                <a:latin typeface="Times New Roman" panose="02020603050405020304" pitchFamily="18" charset="0"/>
                <a:cs typeface="Times New Roman" panose="02020603050405020304" pitchFamily="18" charset="0"/>
              </a:rPr>
              <a:t> Even though I was once a blasphemer and a persecutor and a violent man, I was shown mercy because I acted in ignorance and unbelief. </a:t>
            </a:r>
            <a:r>
              <a:rPr lang="en-US" sz="2000" baseline="30000" dirty="0">
                <a:solidFill>
                  <a:schemeClr val="bg1"/>
                </a:solidFill>
                <a:latin typeface="Times New Roman" panose="02020603050405020304" pitchFamily="18" charset="0"/>
                <a:cs typeface="Times New Roman" panose="02020603050405020304" pitchFamily="18" charset="0"/>
              </a:rPr>
              <a:t>14</a:t>
            </a:r>
            <a:r>
              <a:rPr lang="en-US" sz="2000" dirty="0">
                <a:solidFill>
                  <a:schemeClr val="bg1"/>
                </a:solidFill>
                <a:latin typeface="Times New Roman" panose="02020603050405020304" pitchFamily="18" charset="0"/>
                <a:cs typeface="Times New Roman" panose="02020603050405020304" pitchFamily="18" charset="0"/>
              </a:rPr>
              <a:t> The grace of our Lord was poured out on me abundantly, along with the faith and love that are in Christ Jesus</a:t>
            </a:r>
            <a:r>
              <a:rPr lang="en-US" sz="2000" dirty="0" smtClean="0">
                <a:solidFill>
                  <a:schemeClr val="bg1"/>
                </a:solidFill>
                <a:latin typeface="Times New Roman" panose="02020603050405020304" pitchFamily="18" charset="0"/>
                <a:cs typeface="Times New Roman" panose="02020603050405020304" pitchFamily="18" charset="0"/>
              </a:rPr>
              <a:t>.</a:t>
            </a:r>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3" name="Rectangle 2"/>
          <p:cNvSpPr/>
          <p:nvPr/>
        </p:nvSpPr>
        <p:spPr>
          <a:xfrm>
            <a:off x="533400" y="316468"/>
            <a:ext cx="2491003" cy="461665"/>
          </a:xfrm>
          <a:prstGeom prst="rect">
            <a:avLst/>
          </a:prstGeom>
        </p:spPr>
        <p:txBody>
          <a:bodyPr wrap="none">
            <a:spAutoFit/>
          </a:bodyPr>
          <a:lstStyle/>
          <a:p>
            <a:r>
              <a:rPr lang="en-US" sz="24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1 Timothy 1:12-17</a:t>
            </a:r>
            <a:endPar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4820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685800"/>
            <a:ext cx="7315200" cy="3323987"/>
          </a:xfrm>
          <a:prstGeom prst="rect">
            <a:avLst/>
          </a:prstGeom>
        </p:spPr>
        <p:txBody>
          <a:bodyPr wrap="square">
            <a:spAutoFit/>
          </a:bodyPr>
          <a:lstStyle/>
          <a:p>
            <a:pPr marL="228600" indent="-228600">
              <a:lnSpc>
                <a:spcPct val="150000"/>
              </a:lnSpc>
            </a:pPr>
            <a:r>
              <a:rPr lang="en-US" sz="2000" baseline="30000" dirty="0" smtClean="0">
                <a:solidFill>
                  <a:schemeClr val="bg1"/>
                </a:solidFill>
                <a:latin typeface="Times New Roman" panose="02020603050405020304" pitchFamily="18" charset="0"/>
                <a:cs typeface="Times New Roman" panose="02020603050405020304" pitchFamily="18" charset="0"/>
              </a:rPr>
              <a:t>15</a:t>
            </a:r>
            <a:r>
              <a:rPr lang="en-US" sz="2000" dirty="0" smtClean="0">
                <a:solidFill>
                  <a:schemeClr val="bg1"/>
                </a:solidFill>
                <a:latin typeface="Times New Roman" panose="02020603050405020304" pitchFamily="18" charset="0"/>
                <a:cs typeface="Times New Roman" panose="02020603050405020304" pitchFamily="18" charset="0"/>
              </a:rPr>
              <a:t> </a:t>
            </a:r>
            <a:r>
              <a:rPr lang="en-US" sz="2000" dirty="0">
                <a:solidFill>
                  <a:schemeClr val="bg1"/>
                </a:solidFill>
                <a:latin typeface="Times New Roman" panose="02020603050405020304" pitchFamily="18" charset="0"/>
                <a:cs typeface="Times New Roman" panose="02020603050405020304" pitchFamily="18" charset="0"/>
              </a:rPr>
              <a:t>Here is a trustworthy saying that deserves full acceptance: Christ Jesus came into the world to save sinners—of whom I am the worst. </a:t>
            </a:r>
            <a:r>
              <a:rPr lang="en-US" sz="2000" baseline="30000" dirty="0">
                <a:solidFill>
                  <a:schemeClr val="bg1"/>
                </a:solidFill>
                <a:latin typeface="Times New Roman" panose="02020603050405020304" pitchFamily="18" charset="0"/>
                <a:cs typeface="Times New Roman" panose="02020603050405020304" pitchFamily="18" charset="0"/>
              </a:rPr>
              <a:t>16</a:t>
            </a:r>
            <a:r>
              <a:rPr lang="en-US" sz="2000" dirty="0">
                <a:solidFill>
                  <a:schemeClr val="bg1"/>
                </a:solidFill>
                <a:latin typeface="Times New Roman" panose="02020603050405020304" pitchFamily="18" charset="0"/>
                <a:cs typeface="Times New Roman" panose="02020603050405020304" pitchFamily="18" charset="0"/>
              </a:rPr>
              <a:t> But for that very reason I was shown mercy so that in me, the worst of sinners, Christ Jesus might display his immense patience as an example for those who would believe in him and receive eternal life. </a:t>
            </a:r>
            <a:r>
              <a:rPr lang="en-US" sz="2000" baseline="30000" dirty="0">
                <a:solidFill>
                  <a:schemeClr val="bg1"/>
                </a:solidFill>
                <a:latin typeface="Times New Roman" panose="02020603050405020304" pitchFamily="18" charset="0"/>
                <a:cs typeface="Times New Roman" panose="02020603050405020304" pitchFamily="18" charset="0"/>
              </a:rPr>
              <a:t>17</a:t>
            </a:r>
            <a:r>
              <a:rPr lang="en-US" sz="2000" dirty="0">
                <a:solidFill>
                  <a:schemeClr val="bg1"/>
                </a:solidFill>
                <a:latin typeface="Times New Roman" panose="02020603050405020304" pitchFamily="18" charset="0"/>
                <a:cs typeface="Times New Roman" panose="02020603050405020304" pitchFamily="18" charset="0"/>
              </a:rPr>
              <a:t> Now to the King eternal, immortal, invisible, the only God, be honor and glory for ever and ever. Amen.</a:t>
            </a:r>
          </a:p>
        </p:txBody>
      </p:sp>
      <p:sp>
        <p:nvSpPr>
          <p:cNvPr id="3" name="Rectangle 2"/>
          <p:cNvSpPr/>
          <p:nvPr/>
        </p:nvSpPr>
        <p:spPr>
          <a:xfrm>
            <a:off x="533400" y="316468"/>
            <a:ext cx="2491003" cy="461665"/>
          </a:xfrm>
          <a:prstGeom prst="rect">
            <a:avLst/>
          </a:prstGeom>
        </p:spPr>
        <p:txBody>
          <a:bodyPr wrap="none">
            <a:spAutoFit/>
          </a:bodyPr>
          <a:lstStyle/>
          <a:p>
            <a:r>
              <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1 Timothy 1:12-17</a:t>
            </a:r>
          </a:p>
        </p:txBody>
      </p:sp>
    </p:spTree>
    <p:extLst>
      <p:ext uri="{BB962C8B-B14F-4D97-AF65-F5344CB8AC3E}">
        <p14:creationId xmlns:p14="http://schemas.microsoft.com/office/powerpoint/2010/main" val="879996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685800"/>
            <a:ext cx="7315200" cy="3877985"/>
          </a:xfrm>
          <a:prstGeom prst="rect">
            <a:avLst/>
          </a:prstGeom>
        </p:spPr>
        <p:txBody>
          <a:bodyPr wrap="square">
            <a:spAutoFit/>
          </a:bodyPr>
          <a:lstStyle/>
          <a:p>
            <a:pPr marL="228600" indent="-228600">
              <a:lnSpc>
                <a:spcPct val="150000"/>
              </a:lnSpc>
            </a:pPr>
            <a:r>
              <a:rPr lang="en-US" sz="2000" baseline="30000" dirty="0">
                <a:solidFill>
                  <a:schemeClr val="bg1"/>
                </a:solidFill>
                <a:latin typeface="Times New Roman" panose="02020603050405020304" pitchFamily="18" charset="0"/>
                <a:cs typeface="Times New Roman" panose="02020603050405020304" pitchFamily="18" charset="0"/>
              </a:rPr>
              <a:t>10</a:t>
            </a:r>
            <a:r>
              <a:rPr lang="en-US" sz="2000" dirty="0">
                <a:solidFill>
                  <a:schemeClr val="bg1"/>
                </a:solidFill>
                <a:latin typeface="Times New Roman" panose="02020603050405020304" pitchFamily="18" charset="0"/>
                <a:cs typeface="Times New Roman" panose="02020603050405020304" pitchFamily="18" charset="0"/>
              </a:rPr>
              <a:t> In Damascus there was a disciple named Ananias. The Lord called to him in a vision, “Ananias!”</a:t>
            </a:r>
          </a:p>
          <a:p>
            <a:pPr marL="228600" indent="-228600">
              <a:lnSpc>
                <a:spcPct val="150000"/>
              </a:lnSpc>
            </a:pPr>
            <a:endParaRPr lang="en-US" sz="800" dirty="0">
              <a:solidFill>
                <a:schemeClr val="bg1"/>
              </a:solidFill>
              <a:latin typeface="Times New Roman" panose="02020603050405020304" pitchFamily="18" charset="0"/>
              <a:cs typeface="Times New Roman" panose="02020603050405020304" pitchFamily="18" charset="0"/>
            </a:endParaRPr>
          </a:p>
          <a:p>
            <a:pPr marL="228600" indent="-228600">
              <a:lnSpc>
                <a:spcPct val="150000"/>
              </a:lnSpc>
            </a:pPr>
            <a:r>
              <a:rPr lang="en-US" sz="2000" dirty="0">
                <a:solidFill>
                  <a:schemeClr val="bg1"/>
                </a:solidFill>
                <a:latin typeface="Times New Roman" panose="02020603050405020304" pitchFamily="18" charset="0"/>
                <a:cs typeface="Times New Roman" panose="02020603050405020304" pitchFamily="18" charset="0"/>
              </a:rPr>
              <a:t>“Yes, Lord,” he answered.</a:t>
            </a:r>
          </a:p>
          <a:p>
            <a:pPr marL="228600" indent="-228600">
              <a:lnSpc>
                <a:spcPct val="150000"/>
              </a:lnSpc>
            </a:pPr>
            <a:endParaRPr lang="en-US" sz="800" dirty="0">
              <a:solidFill>
                <a:schemeClr val="bg1"/>
              </a:solidFill>
              <a:latin typeface="Times New Roman" panose="02020603050405020304" pitchFamily="18" charset="0"/>
              <a:cs typeface="Times New Roman" panose="02020603050405020304" pitchFamily="18" charset="0"/>
            </a:endParaRPr>
          </a:p>
          <a:p>
            <a:pPr marL="228600" indent="-228600">
              <a:lnSpc>
                <a:spcPct val="150000"/>
              </a:lnSpc>
            </a:pPr>
            <a:r>
              <a:rPr lang="en-US" sz="2000" baseline="30000" dirty="0">
                <a:solidFill>
                  <a:schemeClr val="bg1"/>
                </a:solidFill>
                <a:latin typeface="Times New Roman" panose="02020603050405020304" pitchFamily="18" charset="0"/>
                <a:cs typeface="Times New Roman" panose="02020603050405020304" pitchFamily="18" charset="0"/>
              </a:rPr>
              <a:t>11</a:t>
            </a:r>
            <a:r>
              <a:rPr lang="en-US" sz="2000" dirty="0">
                <a:solidFill>
                  <a:schemeClr val="bg1"/>
                </a:solidFill>
                <a:latin typeface="Times New Roman" panose="02020603050405020304" pitchFamily="18" charset="0"/>
                <a:cs typeface="Times New Roman" panose="02020603050405020304" pitchFamily="18" charset="0"/>
              </a:rPr>
              <a:t> The Lord told him, “Go to the house of Judas on Straight Street and ask for a man from Tarsus named Saul, for he is praying. </a:t>
            </a:r>
            <a:r>
              <a:rPr lang="en-US" sz="2000" baseline="30000" dirty="0">
                <a:solidFill>
                  <a:schemeClr val="bg1"/>
                </a:solidFill>
                <a:latin typeface="Times New Roman" panose="02020603050405020304" pitchFamily="18" charset="0"/>
                <a:cs typeface="Times New Roman" panose="02020603050405020304" pitchFamily="18" charset="0"/>
              </a:rPr>
              <a:t>12</a:t>
            </a:r>
            <a:r>
              <a:rPr lang="en-US" sz="2000" dirty="0">
                <a:solidFill>
                  <a:schemeClr val="bg1"/>
                </a:solidFill>
                <a:latin typeface="Times New Roman" panose="02020603050405020304" pitchFamily="18" charset="0"/>
                <a:cs typeface="Times New Roman" panose="02020603050405020304" pitchFamily="18" charset="0"/>
              </a:rPr>
              <a:t> In a vision he has seen a man named Ananias come and place his hands on him to restore his sight.”</a:t>
            </a:r>
          </a:p>
          <a:p>
            <a:pPr>
              <a:lnSpc>
                <a:spcPct val="150000"/>
              </a:lnSpc>
            </a:pPr>
            <a:endParaRPr lang="en-US" sz="800" dirty="0">
              <a:solidFill>
                <a:schemeClr val="bg1"/>
              </a:solidFill>
              <a:latin typeface="Times New Roman" panose="02020603050405020304" pitchFamily="18" charset="0"/>
              <a:cs typeface="Times New Roman" panose="02020603050405020304" pitchFamily="18" charset="0"/>
            </a:endParaRPr>
          </a:p>
        </p:txBody>
      </p:sp>
      <p:sp>
        <p:nvSpPr>
          <p:cNvPr id="3" name="Rectangle 2"/>
          <p:cNvSpPr/>
          <p:nvPr/>
        </p:nvSpPr>
        <p:spPr>
          <a:xfrm>
            <a:off x="533400" y="316468"/>
            <a:ext cx="1782860" cy="461665"/>
          </a:xfrm>
          <a:prstGeom prst="rect">
            <a:avLst/>
          </a:prstGeom>
        </p:spPr>
        <p:txBody>
          <a:bodyPr wrap="none">
            <a:spAutoFit/>
          </a:bodyPr>
          <a:lstStyle/>
          <a:p>
            <a:r>
              <a:rPr lang="en-US" sz="2400" dirty="0">
                <a:solidFill>
                  <a:schemeClr val="bg1"/>
                </a:solidFill>
                <a:latin typeface="Times New Roman" panose="02020603050405020304" pitchFamily="18" charset="0"/>
                <a:cs typeface="Times New Roman" panose="02020603050405020304" pitchFamily="18" charset="0"/>
              </a:rPr>
              <a:t>Acts 9:10-16</a:t>
            </a:r>
            <a:endPar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2286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685800"/>
            <a:ext cx="7315200" cy="3970318"/>
          </a:xfrm>
          <a:prstGeom prst="rect">
            <a:avLst/>
          </a:prstGeom>
        </p:spPr>
        <p:txBody>
          <a:bodyPr wrap="square">
            <a:spAutoFit/>
          </a:bodyPr>
          <a:lstStyle/>
          <a:p>
            <a:pPr marL="228600" indent="-228600">
              <a:lnSpc>
                <a:spcPct val="150000"/>
              </a:lnSpc>
            </a:pPr>
            <a:r>
              <a:rPr lang="en-US" sz="2000" baseline="30000" dirty="0" smtClean="0">
                <a:solidFill>
                  <a:schemeClr val="bg1"/>
                </a:solidFill>
                <a:latin typeface="Times New Roman" panose="02020603050405020304" pitchFamily="18" charset="0"/>
                <a:cs typeface="Times New Roman" panose="02020603050405020304" pitchFamily="18" charset="0"/>
              </a:rPr>
              <a:t>13</a:t>
            </a:r>
            <a:r>
              <a:rPr lang="en-US" sz="2000" dirty="0" smtClean="0">
                <a:solidFill>
                  <a:schemeClr val="bg1"/>
                </a:solidFill>
                <a:latin typeface="Times New Roman" panose="02020603050405020304" pitchFamily="18" charset="0"/>
                <a:cs typeface="Times New Roman" panose="02020603050405020304" pitchFamily="18" charset="0"/>
              </a:rPr>
              <a:t> </a:t>
            </a:r>
            <a:r>
              <a:rPr lang="en-US" sz="2000" dirty="0">
                <a:solidFill>
                  <a:schemeClr val="bg1"/>
                </a:solidFill>
                <a:latin typeface="Times New Roman" panose="02020603050405020304" pitchFamily="18" charset="0"/>
                <a:cs typeface="Times New Roman" panose="02020603050405020304" pitchFamily="18" charset="0"/>
              </a:rPr>
              <a:t>“Lord,” Ananias answered, “I have heard many reports about this man and all the harm he has done to your holy people in Jerusalem. </a:t>
            </a:r>
            <a:endParaRPr lang="en-US" sz="2000" dirty="0" smtClean="0">
              <a:solidFill>
                <a:schemeClr val="bg1"/>
              </a:solidFill>
              <a:latin typeface="Times New Roman" panose="02020603050405020304" pitchFamily="18" charset="0"/>
              <a:cs typeface="Times New Roman" panose="02020603050405020304" pitchFamily="18" charset="0"/>
            </a:endParaRPr>
          </a:p>
          <a:p>
            <a:pPr marL="228600" indent="-228600">
              <a:lnSpc>
                <a:spcPct val="150000"/>
              </a:lnSpc>
            </a:pPr>
            <a:r>
              <a:rPr lang="en-US" sz="2000" baseline="30000" dirty="0" smtClean="0">
                <a:solidFill>
                  <a:schemeClr val="bg1"/>
                </a:solidFill>
                <a:latin typeface="Times New Roman" panose="02020603050405020304" pitchFamily="18" charset="0"/>
                <a:cs typeface="Times New Roman" panose="02020603050405020304" pitchFamily="18" charset="0"/>
              </a:rPr>
              <a:t>14</a:t>
            </a:r>
            <a:r>
              <a:rPr lang="en-US" sz="2000" dirty="0" smtClean="0">
                <a:solidFill>
                  <a:schemeClr val="bg1"/>
                </a:solidFill>
                <a:latin typeface="Times New Roman" panose="02020603050405020304" pitchFamily="18" charset="0"/>
                <a:cs typeface="Times New Roman" panose="02020603050405020304" pitchFamily="18" charset="0"/>
              </a:rPr>
              <a:t> </a:t>
            </a:r>
            <a:r>
              <a:rPr lang="en-US" sz="2000" dirty="0">
                <a:solidFill>
                  <a:schemeClr val="bg1"/>
                </a:solidFill>
                <a:latin typeface="Times New Roman" panose="02020603050405020304" pitchFamily="18" charset="0"/>
                <a:cs typeface="Times New Roman" panose="02020603050405020304" pitchFamily="18" charset="0"/>
              </a:rPr>
              <a:t>And he has come here with authority from the chief priests to arrest all who call on your name.”</a:t>
            </a:r>
          </a:p>
          <a:p>
            <a:pPr marL="228600" indent="-228600">
              <a:lnSpc>
                <a:spcPct val="150000"/>
              </a:lnSpc>
            </a:pPr>
            <a:endParaRPr lang="en-US" sz="800" dirty="0">
              <a:solidFill>
                <a:schemeClr val="bg1"/>
              </a:solidFill>
              <a:latin typeface="Times New Roman" panose="02020603050405020304" pitchFamily="18" charset="0"/>
              <a:cs typeface="Times New Roman" panose="02020603050405020304" pitchFamily="18" charset="0"/>
            </a:endParaRPr>
          </a:p>
          <a:p>
            <a:pPr marL="228600" indent="-228600">
              <a:lnSpc>
                <a:spcPct val="150000"/>
              </a:lnSpc>
            </a:pPr>
            <a:r>
              <a:rPr lang="en-US" sz="2000" baseline="30000" dirty="0">
                <a:solidFill>
                  <a:schemeClr val="bg1"/>
                </a:solidFill>
                <a:latin typeface="Times New Roman" panose="02020603050405020304" pitchFamily="18" charset="0"/>
                <a:cs typeface="Times New Roman" panose="02020603050405020304" pitchFamily="18" charset="0"/>
              </a:rPr>
              <a:t>15</a:t>
            </a:r>
            <a:r>
              <a:rPr lang="en-US" sz="2000" dirty="0">
                <a:solidFill>
                  <a:schemeClr val="bg1"/>
                </a:solidFill>
                <a:latin typeface="Times New Roman" panose="02020603050405020304" pitchFamily="18" charset="0"/>
                <a:cs typeface="Times New Roman" panose="02020603050405020304" pitchFamily="18" charset="0"/>
              </a:rPr>
              <a:t> But the Lord said to Ananias, “Go! This man is my chosen instrument to proclaim my name to the Gentiles and their kings and to the people of Israel. </a:t>
            </a:r>
            <a:r>
              <a:rPr lang="en-US" sz="2000" baseline="30000" dirty="0">
                <a:solidFill>
                  <a:schemeClr val="bg1"/>
                </a:solidFill>
                <a:latin typeface="Times New Roman" panose="02020603050405020304" pitchFamily="18" charset="0"/>
                <a:cs typeface="Times New Roman" panose="02020603050405020304" pitchFamily="18" charset="0"/>
              </a:rPr>
              <a:t>16</a:t>
            </a:r>
            <a:r>
              <a:rPr lang="en-US" sz="2000" dirty="0">
                <a:solidFill>
                  <a:schemeClr val="bg1"/>
                </a:solidFill>
                <a:latin typeface="Times New Roman" panose="02020603050405020304" pitchFamily="18" charset="0"/>
                <a:cs typeface="Times New Roman" panose="02020603050405020304" pitchFamily="18" charset="0"/>
              </a:rPr>
              <a:t> I will show him how much he must suffer for my name.”</a:t>
            </a:r>
          </a:p>
        </p:txBody>
      </p:sp>
      <p:sp>
        <p:nvSpPr>
          <p:cNvPr id="3" name="Rectangle 2"/>
          <p:cNvSpPr/>
          <p:nvPr/>
        </p:nvSpPr>
        <p:spPr>
          <a:xfrm>
            <a:off x="533400" y="316468"/>
            <a:ext cx="1782860" cy="461665"/>
          </a:xfrm>
          <a:prstGeom prst="rect">
            <a:avLst/>
          </a:prstGeom>
        </p:spPr>
        <p:txBody>
          <a:bodyPr wrap="none">
            <a:spAutoFit/>
          </a:bodyPr>
          <a:lstStyle/>
          <a:p>
            <a:r>
              <a:rPr lang="en-US" sz="2400" dirty="0">
                <a:solidFill>
                  <a:schemeClr val="bg1"/>
                </a:solidFill>
                <a:latin typeface="Times New Roman" panose="02020603050405020304" pitchFamily="18" charset="0"/>
                <a:cs typeface="Times New Roman" panose="02020603050405020304" pitchFamily="18" charset="0"/>
              </a:rPr>
              <a:t>Acts 9:10-16</a:t>
            </a:r>
            <a:endPar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8329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2"/>
                                        </p:tgtEl>
                                      </p:cBhvr>
                                    </p:animEffect>
                                    <p:set>
                                      <p:cBhvr>
                                        <p:cTn id="10"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685800"/>
            <a:ext cx="7315200" cy="4247317"/>
          </a:xfrm>
          <a:prstGeom prst="rect">
            <a:avLst/>
          </a:prstGeom>
        </p:spPr>
        <p:txBody>
          <a:bodyPr wrap="square">
            <a:spAutoFit/>
          </a:bodyPr>
          <a:lstStyle/>
          <a:p>
            <a:pPr>
              <a:lnSpc>
                <a:spcPct val="150000"/>
              </a:lnSpc>
            </a:pP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What shall we say, then? Shall we go on sinning so that grace may increase? </a:t>
            </a:r>
            <a:r>
              <a:rPr lang="en-US" sz="20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2</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By no means! We are those who have died to sin; how can we live in it any longer? </a:t>
            </a:r>
            <a:r>
              <a:rPr lang="en-US" sz="20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3</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Or don’t you know that all of us who were baptized into Christ Jesus were baptized into his death? </a:t>
            </a:r>
            <a:r>
              <a:rPr lang="en-US" sz="20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4</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We were therefore buried with him through baptism into death in order that, just as Christ was raised from the dead through the glory of the Father, we too may live a new life. </a:t>
            </a:r>
            <a:r>
              <a:rPr lang="en-US" sz="2000" baseline="300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5 </a:t>
            </a:r>
            <a:r>
              <a:rPr lang="en-US" sz="20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For </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if we have been united with him in a death like his, we will certainly also be united with him in a resurrection like his.</a:t>
            </a:r>
          </a:p>
        </p:txBody>
      </p:sp>
      <p:sp>
        <p:nvSpPr>
          <p:cNvPr id="3" name="Rectangle 2"/>
          <p:cNvSpPr/>
          <p:nvPr/>
        </p:nvSpPr>
        <p:spPr>
          <a:xfrm>
            <a:off x="533400" y="316468"/>
            <a:ext cx="1996059" cy="461665"/>
          </a:xfrm>
          <a:prstGeom prst="rect">
            <a:avLst/>
          </a:prstGeom>
        </p:spPr>
        <p:txBody>
          <a:bodyPr wrap="none">
            <a:spAutoFit/>
          </a:bodyPr>
          <a:lstStyle/>
          <a:p>
            <a:r>
              <a:rPr lang="en-US" sz="24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Romans 6:1-5 </a:t>
            </a:r>
            <a:endParaRPr lang="en-US" sz="16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endParaRPr>
          </a:p>
        </p:txBody>
      </p:sp>
      <p:sp>
        <p:nvSpPr>
          <p:cNvPr id="4" name="Rectangle 3"/>
          <p:cNvSpPr/>
          <p:nvPr/>
        </p:nvSpPr>
        <p:spPr>
          <a:xfrm>
            <a:off x="533400" y="4872335"/>
            <a:ext cx="1893467" cy="461665"/>
          </a:xfrm>
          <a:prstGeom prst="rect">
            <a:avLst/>
          </a:prstGeom>
        </p:spPr>
        <p:txBody>
          <a:bodyPr wrap="none">
            <a:spAutoFit/>
          </a:bodyPr>
          <a:lstStyle/>
          <a:p>
            <a:r>
              <a:rPr lang="en-US" sz="24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Romans 10:9 </a:t>
            </a:r>
            <a:endParaRPr lang="en-US" sz="16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endParaRPr>
          </a:p>
        </p:txBody>
      </p:sp>
      <p:sp>
        <p:nvSpPr>
          <p:cNvPr id="5" name="Rectangle 4"/>
          <p:cNvSpPr/>
          <p:nvPr/>
        </p:nvSpPr>
        <p:spPr>
          <a:xfrm>
            <a:off x="914400" y="5277683"/>
            <a:ext cx="7315200" cy="960328"/>
          </a:xfrm>
          <a:prstGeom prst="rect">
            <a:avLst/>
          </a:prstGeom>
        </p:spPr>
        <p:txBody>
          <a:bodyPr wrap="square">
            <a:spAutoFit/>
          </a:bodyPr>
          <a:lstStyle/>
          <a:p>
            <a:pPr>
              <a:lnSpc>
                <a:spcPct val="150000"/>
              </a:lnSpc>
            </a:pP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If you declare with your mouth, “Jesus is Lord,” and believe in your heart that God raised him from the dead, you will be saved. </a:t>
            </a:r>
          </a:p>
        </p:txBody>
      </p:sp>
    </p:spTree>
    <p:extLst>
      <p:ext uri="{BB962C8B-B14F-4D97-AF65-F5344CB8AC3E}">
        <p14:creationId xmlns:p14="http://schemas.microsoft.com/office/powerpoint/2010/main" val="3377218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685800"/>
            <a:ext cx="7315200" cy="5115311"/>
          </a:xfrm>
          <a:prstGeom prst="rect">
            <a:avLst/>
          </a:prstGeom>
        </p:spPr>
        <p:txBody>
          <a:bodyPr wrap="square">
            <a:spAutoFit/>
          </a:bodyPr>
          <a:lstStyle/>
          <a:p>
            <a:pPr marL="228600" indent="-228600">
              <a:lnSpc>
                <a:spcPct val="150000"/>
              </a:lnSpc>
            </a:pPr>
            <a:r>
              <a:rPr lang="en-US" sz="2000" baseline="300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25</a:t>
            </a:r>
            <a:r>
              <a:rPr lang="en-US" sz="2000" dirty="0" smtClean="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When they found him on the other side of the lake, they asked him, “Rabbi, when did you get here?”</a:t>
            </a:r>
          </a:p>
          <a:p>
            <a:pPr marL="228600" indent="-228600">
              <a:lnSpc>
                <a:spcPct val="150000"/>
              </a:lnSpc>
            </a:pPr>
            <a:r>
              <a:rPr lang="en-US" sz="20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26</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Jesus answered, “Very truly I tell you, you are looking for me, not because you saw the signs I performed but because you ate the loaves and had your fill. </a:t>
            </a:r>
            <a:r>
              <a:rPr lang="en-US" sz="20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27</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Do not work for food that spoils, but for food that endures to eternal life, which the Son of Man will give you. For on him God the Father has placed his seal of approval.”</a:t>
            </a:r>
          </a:p>
          <a:p>
            <a:pPr marL="228600" indent="-228600">
              <a:lnSpc>
                <a:spcPct val="150000"/>
              </a:lnSpc>
            </a:pPr>
            <a:r>
              <a:rPr lang="en-US" sz="20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28</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Then they asked him, “What must we do to do the works God requires?”</a:t>
            </a:r>
          </a:p>
          <a:p>
            <a:pPr marL="228600" indent="-228600">
              <a:lnSpc>
                <a:spcPct val="150000"/>
              </a:lnSpc>
            </a:pPr>
            <a:r>
              <a:rPr lang="en-US" sz="20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29</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Jesus answered, “The work of God is this: to believe in the one he has sent.”</a:t>
            </a:r>
          </a:p>
        </p:txBody>
      </p:sp>
      <p:sp>
        <p:nvSpPr>
          <p:cNvPr id="3" name="Rectangle 2"/>
          <p:cNvSpPr/>
          <p:nvPr/>
        </p:nvSpPr>
        <p:spPr>
          <a:xfrm>
            <a:off x="533400" y="316468"/>
            <a:ext cx="1877437" cy="461665"/>
          </a:xfrm>
          <a:prstGeom prst="rect">
            <a:avLst/>
          </a:prstGeom>
        </p:spPr>
        <p:txBody>
          <a:bodyPr wrap="none">
            <a:spAutoFit/>
          </a:bodyPr>
          <a:lstStyle/>
          <a:p>
            <a:r>
              <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John 6:25-29 </a:t>
            </a:r>
            <a:endParaRPr lang="en-US" sz="16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1288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1727</TotalTime>
  <Words>672</Words>
  <Application>Microsoft Office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dc:creator>
  <cp:lastModifiedBy>Jeff</cp:lastModifiedBy>
  <cp:revision>80</cp:revision>
  <dcterms:created xsi:type="dcterms:W3CDTF">2017-08-19T17:39:58Z</dcterms:created>
  <dcterms:modified xsi:type="dcterms:W3CDTF">2018-09-23T02:47:24Z</dcterms:modified>
</cp:coreProperties>
</file>