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63" r:id="rId3"/>
    <p:sldId id="292" r:id="rId4"/>
    <p:sldId id="291" r:id="rId5"/>
    <p:sldId id="284"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74" autoAdjust="0"/>
    <p:restoredTop sz="94660"/>
  </p:normalViewPr>
  <p:slideViewPr>
    <p:cSldViewPr>
      <p:cViewPr varScale="1">
        <p:scale>
          <a:sx n="111" d="100"/>
          <a:sy n="111" d="100"/>
        </p:scale>
        <p:origin x="11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A56A161-2CCB-459D-909D-EEDE570110A8}"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1881411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56A161-2CCB-459D-909D-EEDE570110A8}"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1362704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56A161-2CCB-459D-909D-EEDE570110A8}"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3018260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56A161-2CCB-459D-909D-EEDE570110A8}"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235098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56A161-2CCB-459D-909D-EEDE570110A8}" type="datetimeFigureOut">
              <a:rPr lang="en-US" smtClean="0"/>
              <a:t>9/16/2018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621462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A56A161-2CCB-459D-909D-EEDE570110A8}" type="datetimeFigureOut">
              <a:rPr lang="en-US" smtClean="0"/>
              <a:t>9/16/2018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4235498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A56A161-2CCB-459D-909D-EEDE570110A8}" type="datetimeFigureOut">
              <a:rPr lang="en-US" smtClean="0"/>
              <a:t>9/16/2018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34678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A56A161-2CCB-459D-909D-EEDE570110A8}" type="datetimeFigureOut">
              <a:rPr lang="en-US" smtClean="0"/>
              <a:t>9/16/2018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2815114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56A161-2CCB-459D-909D-EEDE570110A8}" type="datetimeFigureOut">
              <a:rPr lang="en-US" smtClean="0"/>
              <a:t>9/16/2018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659817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56A161-2CCB-459D-909D-EEDE570110A8}" type="datetimeFigureOut">
              <a:rPr lang="en-US" smtClean="0"/>
              <a:t>9/16/2018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2508131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56A161-2CCB-459D-909D-EEDE570110A8}" type="datetimeFigureOut">
              <a:rPr lang="en-US" smtClean="0"/>
              <a:t>9/16/2018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B2FDE-5F14-49F1-9135-6AF7F8D2999F}" type="slidenum">
              <a:rPr lang="en-US" smtClean="0"/>
              <a:t>‹#›</a:t>
            </a:fld>
            <a:endParaRPr lang="en-US"/>
          </a:p>
        </p:txBody>
      </p:sp>
    </p:spTree>
    <p:extLst>
      <p:ext uri="{BB962C8B-B14F-4D97-AF65-F5344CB8AC3E}">
        <p14:creationId xmlns:p14="http://schemas.microsoft.com/office/powerpoint/2010/main" val="3273334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a14:imgLayer r:embed="rId14">
                    <a14:imgEffect>
                      <a14:colorTemperature colorTemp="7200"/>
                    </a14:imgEffect>
                    <a14:imgEffect>
                      <a14:saturation sat="200000"/>
                    </a14:imgEffect>
                    <a14:imgEffect>
                      <a14:brightnessContrast bright="-20000" contrast="2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56A161-2CCB-459D-909D-EEDE570110A8}" type="datetimeFigureOut">
              <a:rPr lang="en-US" smtClean="0"/>
              <a:t>9/16/2018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B2FDE-5F14-49F1-9135-6AF7F8D2999F}" type="slidenum">
              <a:rPr lang="en-US" smtClean="0"/>
              <a:t>‹#›</a:t>
            </a:fld>
            <a:endParaRPr lang="en-US"/>
          </a:p>
        </p:txBody>
      </p:sp>
    </p:spTree>
    <p:extLst>
      <p:ext uri="{BB962C8B-B14F-4D97-AF65-F5344CB8AC3E}">
        <p14:creationId xmlns:p14="http://schemas.microsoft.com/office/powerpoint/2010/main" val="2348347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CFDC4B0-8531-44E0-8B89-879FCA7FCB0C}"/>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C391DBCB-BDC6-4E01-89CD-939A3185079C}"/>
              </a:ext>
            </a:extLst>
          </p:cNvPr>
          <p:cNvPicPr>
            <a:picLocks noChangeAspect="1"/>
          </p:cNvPicPr>
          <p:nvPr/>
        </p:nvPicPr>
        <p:blipFill>
          <a:blip r:embed="rId2"/>
          <a:stretch>
            <a:fillRect/>
          </a:stretch>
        </p:blipFill>
        <p:spPr>
          <a:xfrm>
            <a:off x="1030755" y="559116"/>
            <a:ext cx="7275045" cy="5895817"/>
          </a:xfrm>
          <a:prstGeom prst="rect">
            <a:avLst/>
          </a:prstGeom>
        </p:spPr>
      </p:pic>
    </p:spTree>
    <p:extLst>
      <p:ext uri="{BB962C8B-B14F-4D97-AF65-F5344CB8AC3E}">
        <p14:creationId xmlns:p14="http://schemas.microsoft.com/office/powerpoint/2010/main" val="3247298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3730317"/>
          </a:xfrm>
          <a:prstGeom prst="rect">
            <a:avLst/>
          </a:prstGeom>
        </p:spPr>
        <p:txBody>
          <a:bodyPr wrap="square">
            <a:spAutoFit/>
          </a:bodyPr>
          <a:lstStyle/>
          <a:p>
            <a:pPr>
              <a:lnSpc>
                <a:spcPct val="150000"/>
              </a:lnSpc>
            </a:pPr>
            <a:r>
              <a:rPr lang="en-US" sz="2000" dirty="0">
                <a:solidFill>
                  <a:schemeClr val="bg1"/>
                </a:solidFill>
                <a:latin typeface="Times New Roman" panose="02020603050405020304" pitchFamily="18" charset="0"/>
                <a:cs typeface="Times New Roman" panose="02020603050405020304" pitchFamily="18" charset="0"/>
              </a:rPr>
              <a:t>Then Stephen said, “You stubborn Jewish leaders! You refuse to give your hearts to God or even listen to him. You are always against what the Holy Spirit wants you to do. That’s how your ancestors were, and you are just like them! </a:t>
            </a:r>
            <a:r>
              <a:rPr lang="en-US" sz="2000" baseline="30000" dirty="0">
                <a:solidFill>
                  <a:schemeClr val="bg1"/>
                </a:solidFill>
                <a:latin typeface="Times New Roman" panose="02020603050405020304" pitchFamily="18" charset="0"/>
                <a:cs typeface="Times New Roman" panose="02020603050405020304" pitchFamily="18" charset="0"/>
              </a:rPr>
              <a:t>52</a:t>
            </a:r>
            <a:r>
              <a:rPr lang="en-US" sz="2000" dirty="0">
                <a:solidFill>
                  <a:schemeClr val="bg1"/>
                </a:solidFill>
                <a:latin typeface="Times New Roman" panose="02020603050405020304" pitchFamily="18" charset="0"/>
                <a:cs typeface="Times New Roman" panose="02020603050405020304" pitchFamily="18" charset="0"/>
              </a:rPr>
              <a:t> They persecuted every prophet who ever lived. They even killed those who long ago said that the Righteous One would come. And now you have turned against that Righteous One and killed him. </a:t>
            </a:r>
            <a:r>
              <a:rPr lang="en-US" sz="2000" baseline="30000" dirty="0">
                <a:solidFill>
                  <a:schemeClr val="bg1"/>
                </a:solidFill>
                <a:latin typeface="Times New Roman" panose="02020603050405020304" pitchFamily="18" charset="0"/>
                <a:cs typeface="Times New Roman" panose="02020603050405020304" pitchFamily="18" charset="0"/>
              </a:rPr>
              <a:t>53</a:t>
            </a:r>
            <a:r>
              <a:rPr lang="en-US" sz="2000" dirty="0">
                <a:solidFill>
                  <a:schemeClr val="bg1"/>
                </a:solidFill>
                <a:latin typeface="Times New Roman" panose="02020603050405020304" pitchFamily="18" charset="0"/>
                <a:cs typeface="Times New Roman" panose="02020603050405020304" pitchFamily="18" charset="0"/>
              </a:rPr>
              <a:t> You are the people who received God’s law, which he gave you through his angels. But you don’t obey it!”</a:t>
            </a:r>
          </a:p>
        </p:txBody>
      </p:sp>
      <p:sp>
        <p:nvSpPr>
          <p:cNvPr id="3" name="Rectangle 2"/>
          <p:cNvSpPr/>
          <p:nvPr/>
        </p:nvSpPr>
        <p:spPr>
          <a:xfrm>
            <a:off x="533400" y="316468"/>
            <a:ext cx="1859805" cy="461665"/>
          </a:xfrm>
          <a:prstGeom prst="rect">
            <a:avLst/>
          </a:prstGeom>
        </p:spPr>
        <p:txBody>
          <a:bodyPr wrap="none">
            <a:spAutoFit/>
          </a:bodyPr>
          <a:lstStyle/>
          <a:p>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Acts 7:51-53 </a:t>
            </a:r>
          </a:p>
        </p:txBody>
      </p:sp>
    </p:spTree>
    <p:extLst>
      <p:ext uri="{BB962C8B-B14F-4D97-AF65-F5344CB8AC3E}">
        <p14:creationId xmlns:p14="http://schemas.microsoft.com/office/powerpoint/2010/main" val="824820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2345322"/>
          </a:xfrm>
          <a:prstGeom prst="rect">
            <a:avLst/>
          </a:prstGeom>
        </p:spPr>
        <p:txBody>
          <a:bodyPr wrap="square">
            <a:spAutoFit/>
          </a:bodyPr>
          <a:lstStyle/>
          <a:p>
            <a:pPr>
              <a:lnSpc>
                <a:spcPct val="150000"/>
              </a:lnSpc>
            </a:pPr>
            <a:r>
              <a:rPr lang="en-US" sz="2000" dirty="0">
                <a:solidFill>
                  <a:schemeClr val="bg1"/>
                </a:solidFill>
                <a:latin typeface="Times New Roman" panose="02020603050405020304" pitchFamily="18" charset="0"/>
                <a:cs typeface="Times New Roman" panose="02020603050405020304" pitchFamily="18" charset="0"/>
              </a:rPr>
              <a:t>The Good News that we tell people may be hidden, but it is hidden only to those who are lost. </a:t>
            </a:r>
            <a:r>
              <a:rPr lang="en-US" sz="2000" baseline="30000" dirty="0">
                <a:solidFill>
                  <a:schemeClr val="bg1"/>
                </a:solidFill>
                <a:latin typeface="Times New Roman" panose="02020603050405020304" pitchFamily="18" charset="0"/>
                <a:cs typeface="Times New Roman" panose="02020603050405020304" pitchFamily="18" charset="0"/>
              </a:rPr>
              <a:t>4 </a:t>
            </a:r>
            <a:r>
              <a:rPr lang="en-US" sz="2000" dirty="0">
                <a:solidFill>
                  <a:schemeClr val="bg1"/>
                </a:solidFill>
                <a:latin typeface="Times New Roman" panose="02020603050405020304" pitchFamily="18" charset="0"/>
                <a:cs typeface="Times New Roman" panose="02020603050405020304" pitchFamily="18" charset="0"/>
              </a:rPr>
              <a:t>The ruler of this world has blinded the minds of those who don’t believe. They cannot see the light of the Good News—the message about the divine greatness of Christ. Christ is the one who is exactly like God. </a:t>
            </a:r>
          </a:p>
        </p:txBody>
      </p:sp>
      <p:sp>
        <p:nvSpPr>
          <p:cNvPr id="3" name="Rectangle 2"/>
          <p:cNvSpPr/>
          <p:nvPr/>
        </p:nvSpPr>
        <p:spPr>
          <a:xfrm>
            <a:off x="533400" y="316468"/>
            <a:ext cx="2576346" cy="461665"/>
          </a:xfrm>
          <a:prstGeom prst="rect">
            <a:avLst/>
          </a:prstGeom>
        </p:spPr>
        <p:txBody>
          <a:bodyPr wrap="none">
            <a:spAutoFit/>
          </a:bodyPr>
          <a:lstStyle/>
          <a:p>
            <a:r>
              <a:rPr lang="en-US" sz="2400" dirty="0">
                <a:solidFill>
                  <a:schemeClr val="bg1"/>
                </a:solidFill>
                <a:latin typeface="Times New Roman" panose="02020603050405020304" pitchFamily="18" charset="0"/>
                <a:cs typeface="Times New Roman" panose="02020603050405020304" pitchFamily="18" charset="0"/>
              </a:rPr>
              <a:t>2 Corinthians 4:3-4</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2286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1883657"/>
          </a:xfrm>
          <a:prstGeom prst="rect">
            <a:avLst/>
          </a:prstGeom>
        </p:spPr>
        <p:txBody>
          <a:bodyPr wrap="square">
            <a:spAutoFit/>
          </a:bodyPr>
          <a:lstStyle/>
          <a:p>
            <a:pPr>
              <a:lnSpc>
                <a:spcPct val="150000"/>
              </a:lnSpc>
            </a:pP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You are his chosen people, the King’s priests. You are a holy nation, people who belong to God. He chose you to tell about the wonderful things he has done. He brought you out of the darkness of sin into his wonderful light.</a:t>
            </a:r>
          </a:p>
        </p:txBody>
      </p:sp>
      <p:sp>
        <p:nvSpPr>
          <p:cNvPr id="3" name="Rectangle 2"/>
          <p:cNvSpPr/>
          <p:nvPr/>
        </p:nvSpPr>
        <p:spPr>
          <a:xfrm>
            <a:off x="533400" y="316468"/>
            <a:ext cx="1593706" cy="461665"/>
          </a:xfrm>
          <a:prstGeom prst="rect">
            <a:avLst/>
          </a:prstGeom>
        </p:spPr>
        <p:txBody>
          <a:bodyPr wrap="none">
            <a:spAutoFit/>
          </a:bodyPr>
          <a:lstStyle/>
          <a:p>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1 Peter 2:9 </a:t>
            </a:r>
            <a:endParaRPr lang="en-US" sz="16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7218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685800"/>
            <a:ext cx="7315200" cy="3785652"/>
          </a:xfrm>
          <a:prstGeom prst="rect">
            <a:avLst/>
          </a:prstGeom>
        </p:spPr>
        <p:txBody>
          <a:bodyPr wrap="square">
            <a:spAutoFit/>
          </a:bodyPr>
          <a:lstStyle/>
          <a:p>
            <a:pPr>
              <a:lnSpc>
                <a:spcPct val="150000"/>
              </a:lnSpc>
            </a:pPr>
            <a:r>
              <a:rPr lang="en-US" sz="20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6 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The </a:t>
            </a:r>
            <a:r>
              <a:rPr lang="en-US" sz="2000" cap="small"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Lord</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All-Powerful will give a feast for all the people on this mountain. At the feast, there will be the best foods and wines. The meat will be good and tender, the wine pure and clear.</a:t>
            </a:r>
          </a:p>
          <a:p>
            <a:pPr>
              <a:lnSpc>
                <a:spcPct val="150000"/>
              </a:lnSpc>
            </a:pPr>
            <a:r>
              <a:rPr lang="en-US" sz="20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7 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But now there is a veil covering all nations and people. This veil is called “death.” </a:t>
            </a:r>
            <a:r>
              <a:rPr lang="en-US" sz="20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8 </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But death will be destroyed forever. And the Lord </a:t>
            </a:r>
            <a:r>
              <a:rPr lang="en-US" sz="2000" cap="small"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God</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will wipe away every tear from every face. In the past, all of his people were sad, but God will take away that sadness from the earth. All of this will happen because the </a:t>
            </a:r>
            <a:r>
              <a:rPr lang="en-US" sz="2000" cap="small"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Lord</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said it would.</a:t>
            </a:r>
          </a:p>
        </p:txBody>
      </p:sp>
      <p:sp>
        <p:nvSpPr>
          <p:cNvPr id="3" name="Rectangle 2"/>
          <p:cNvSpPr/>
          <p:nvPr/>
        </p:nvSpPr>
        <p:spPr>
          <a:xfrm>
            <a:off x="533400" y="316468"/>
            <a:ext cx="1798890" cy="461665"/>
          </a:xfrm>
          <a:prstGeom prst="rect">
            <a:avLst/>
          </a:prstGeom>
        </p:spPr>
        <p:txBody>
          <a:bodyPr wrap="none">
            <a:spAutoFit/>
          </a:bodyPr>
          <a:lstStyle/>
          <a:p>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Isaiah 25:6-9</a:t>
            </a:r>
            <a:endParaRPr lang="en-US" sz="16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1288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1498</TotalTime>
  <Words>238</Words>
  <Application>Microsoft Office PowerPoint</Application>
  <PresentationFormat>On-screen Show (4:3)</PresentationFormat>
  <Paragraphs>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dc:creator>
  <cp:lastModifiedBy>Jeff Hill</cp:lastModifiedBy>
  <cp:revision>72</cp:revision>
  <dcterms:created xsi:type="dcterms:W3CDTF">2017-08-19T17:39:58Z</dcterms:created>
  <dcterms:modified xsi:type="dcterms:W3CDTF">2018-09-16T13:33:49Z</dcterms:modified>
</cp:coreProperties>
</file>