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3869CA-A4F7-455E-8A2C-0CF0426014C6}" type="datetimeFigureOut">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7044D5-0028-4B72-A71C-40D8BE79712A}" type="slidenum">
              <a:rPr lang="en-US" smtClean="0"/>
              <a:t>‹#›</a:t>
            </a:fld>
            <a:endParaRPr lang="en-US"/>
          </a:p>
        </p:txBody>
      </p:sp>
    </p:spTree>
    <p:extLst>
      <p:ext uri="{BB962C8B-B14F-4D97-AF65-F5344CB8AC3E}">
        <p14:creationId xmlns:p14="http://schemas.microsoft.com/office/powerpoint/2010/main" val="822634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3869CA-A4F7-455E-8A2C-0CF0426014C6}" type="datetimeFigureOut">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7044D5-0028-4B72-A71C-40D8BE79712A}" type="slidenum">
              <a:rPr lang="en-US" smtClean="0"/>
              <a:t>‹#›</a:t>
            </a:fld>
            <a:endParaRPr lang="en-US"/>
          </a:p>
        </p:txBody>
      </p:sp>
    </p:spTree>
    <p:extLst>
      <p:ext uri="{BB962C8B-B14F-4D97-AF65-F5344CB8AC3E}">
        <p14:creationId xmlns:p14="http://schemas.microsoft.com/office/powerpoint/2010/main" val="3847804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3869CA-A4F7-455E-8A2C-0CF0426014C6}" type="datetimeFigureOut">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7044D5-0028-4B72-A71C-40D8BE79712A}" type="slidenum">
              <a:rPr lang="en-US" smtClean="0"/>
              <a:t>‹#›</a:t>
            </a:fld>
            <a:endParaRPr lang="en-US"/>
          </a:p>
        </p:txBody>
      </p:sp>
    </p:spTree>
    <p:extLst>
      <p:ext uri="{BB962C8B-B14F-4D97-AF65-F5344CB8AC3E}">
        <p14:creationId xmlns:p14="http://schemas.microsoft.com/office/powerpoint/2010/main" val="1785691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2A6043A-57ED-487C-8592-DDBFD610CBF3}" type="datetimeFigureOut">
              <a:rPr lang="en-US" smtClean="0"/>
              <a:pPr/>
              <a:t>4/29/2018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2F9104F-A815-4ADC-BA14-2A1DED316562}" type="slidenum">
              <a:rPr lang="en-US" smtClean="0"/>
              <a:pPr/>
              <a:t>‹#›</a:t>
            </a:fld>
            <a:endParaRPr lang="en-US"/>
          </a:p>
        </p:txBody>
      </p:sp>
    </p:spTree>
    <p:extLst>
      <p:ext uri="{BB962C8B-B14F-4D97-AF65-F5344CB8AC3E}">
        <p14:creationId xmlns:p14="http://schemas.microsoft.com/office/powerpoint/2010/main" val="1462117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2A6043A-57ED-487C-8592-DDBFD610CBF3}" type="datetimeFigureOut">
              <a:rPr lang="en-US" smtClean="0">
                <a:solidFill>
                  <a:prstClr val="black"/>
                </a:solidFill>
              </a:rPr>
              <a:pPr/>
              <a:t>4/29/2018</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C2F9104F-A815-4ADC-BA14-2A1DED316562}"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359255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2A6043A-57ED-487C-8592-DDBFD610CBF3}" type="datetimeFigureOut">
              <a:rPr lang="en-US" smtClean="0">
                <a:solidFill>
                  <a:prstClr val="white"/>
                </a:solidFill>
              </a:rPr>
              <a:pPr/>
              <a:t>4/29/2018</a:t>
            </a:fld>
            <a:endParaRPr lang="en-US">
              <a:solidFill>
                <a:prstClr val="white"/>
              </a:solidFill>
            </a:endParaRPr>
          </a:p>
        </p:txBody>
      </p:sp>
      <p:sp>
        <p:nvSpPr>
          <p:cNvPr id="5" name="Footer Placeholder 4"/>
          <p:cNvSpPr>
            <a:spLocks noGrp="1"/>
          </p:cNvSpPr>
          <p:nvPr>
            <p:ph type="ftr" sz="quarter" idx="11"/>
          </p:nvPr>
        </p:nvSpPr>
        <p:spPr/>
        <p:txBody>
          <a:bodyPr/>
          <a:lstStyle>
            <a:extLst/>
          </a:lstStyle>
          <a:p>
            <a:endParaRPr lang="en-US">
              <a:solidFill>
                <a:prstClr val="white"/>
              </a:solidFill>
            </a:endParaRPr>
          </a:p>
        </p:txBody>
      </p:sp>
      <p:sp>
        <p:nvSpPr>
          <p:cNvPr id="6" name="Slide Number Placeholder 5"/>
          <p:cNvSpPr>
            <a:spLocks noGrp="1"/>
          </p:cNvSpPr>
          <p:nvPr>
            <p:ph type="sldNum" sz="quarter" idx="12"/>
          </p:nvPr>
        </p:nvSpPr>
        <p:spPr/>
        <p:txBody>
          <a:bodyPr/>
          <a:lstStyle>
            <a:extLst/>
          </a:lstStyle>
          <a:p>
            <a:fld id="{C2F9104F-A815-4ADC-BA14-2A1DED316562}" type="slidenum">
              <a:rPr lang="en-US" smtClean="0">
                <a:solidFill>
                  <a:prstClr val="white"/>
                </a:solidFill>
              </a:rPr>
              <a:pPr/>
              <a:t>‹#›</a:t>
            </a:fld>
            <a:endParaRPr lang="en-US">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115850029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2A6043A-57ED-487C-8592-DDBFD610CBF3}" type="datetimeFigureOut">
              <a:rPr lang="en-US" smtClean="0">
                <a:solidFill>
                  <a:prstClr val="white"/>
                </a:solidFill>
              </a:rPr>
              <a:pPr/>
              <a:t>4/29/2018</a:t>
            </a:fld>
            <a:endParaRPr lang="en-US">
              <a:solidFill>
                <a:prstClr val="white"/>
              </a:solidFill>
            </a:endParaRPr>
          </a:p>
        </p:txBody>
      </p:sp>
      <p:sp>
        <p:nvSpPr>
          <p:cNvPr id="6" name="Footer Placeholder 5"/>
          <p:cNvSpPr>
            <a:spLocks noGrp="1"/>
          </p:cNvSpPr>
          <p:nvPr>
            <p:ph type="ftr" sz="quarter" idx="11"/>
          </p:nvPr>
        </p:nvSpPr>
        <p:spPr/>
        <p:txBody>
          <a:bodyPr/>
          <a:lstStyle>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extLst/>
          </a:lstStyle>
          <a:p>
            <a:fld id="{C2F9104F-A815-4ADC-BA14-2A1DED316562}"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858091388"/>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2A6043A-57ED-487C-8592-DDBFD610CBF3}" type="datetimeFigureOut">
              <a:rPr lang="en-US" smtClean="0">
                <a:solidFill>
                  <a:prstClr val="black"/>
                </a:solidFill>
              </a:rPr>
              <a:pPr/>
              <a:t>4/29/2018</a:t>
            </a:fld>
            <a:endParaRPr lang="en-US">
              <a:solidFill>
                <a:prstClr val="black"/>
              </a:solidFill>
            </a:endParaRPr>
          </a:p>
        </p:txBody>
      </p:sp>
      <p:sp>
        <p:nvSpPr>
          <p:cNvPr id="8" name="Footer Placeholder 7"/>
          <p:cNvSpPr>
            <a:spLocks noGrp="1"/>
          </p:cNvSpPr>
          <p:nvPr>
            <p:ph type="ftr" sz="quarter" idx="11"/>
          </p:nvPr>
        </p:nvSpPr>
        <p:spPr/>
        <p:txBody>
          <a:bodyPr/>
          <a:lstStyle>
            <a:extLst/>
          </a:lstStyle>
          <a:p>
            <a:endParaRPr lang="en-US">
              <a:solidFill>
                <a:prstClr val="black"/>
              </a:solidFill>
            </a:endParaRPr>
          </a:p>
        </p:txBody>
      </p:sp>
      <p:sp>
        <p:nvSpPr>
          <p:cNvPr id="9" name="Slide Number Placeholder 8"/>
          <p:cNvSpPr>
            <a:spLocks noGrp="1"/>
          </p:cNvSpPr>
          <p:nvPr>
            <p:ph type="sldNum" sz="quarter" idx="12"/>
          </p:nvPr>
        </p:nvSpPr>
        <p:spPr/>
        <p:txBody>
          <a:bodyPr/>
          <a:lstStyle>
            <a:extLst/>
          </a:lstStyle>
          <a:p>
            <a:fld id="{C2F9104F-A815-4ADC-BA14-2A1DED31656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797967305"/>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2A6043A-57ED-487C-8592-DDBFD610CBF3}" type="datetimeFigureOut">
              <a:rPr lang="en-US" smtClean="0">
                <a:solidFill>
                  <a:prstClr val="white"/>
                </a:solidFill>
              </a:rPr>
              <a:pPr/>
              <a:t>4/29/2018</a:t>
            </a:fld>
            <a:endParaRPr lang="en-US">
              <a:solidFill>
                <a:prstClr val="white"/>
              </a:solidFill>
            </a:endParaRPr>
          </a:p>
        </p:txBody>
      </p:sp>
      <p:sp>
        <p:nvSpPr>
          <p:cNvPr id="4" name="Footer Placeholder 3"/>
          <p:cNvSpPr>
            <a:spLocks noGrp="1"/>
          </p:cNvSpPr>
          <p:nvPr>
            <p:ph type="ftr" sz="quarter" idx="11"/>
          </p:nvPr>
        </p:nvSpPr>
        <p:spPr/>
        <p:txBody>
          <a:bodyPr/>
          <a:lstStyle>
            <a:extLst/>
          </a:lstStyle>
          <a:p>
            <a:endParaRPr lang="en-US">
              <a:solidFill>
                <a:prstClr val="white"/>
              </a:solidFill>
            </a:endParaRPr>
          </a:p>
        </p:txBody>
      </p:sp>
      <p:sp>
        <p:nvSpPr>
          <p:cNvPr id="5" name="Slide Number Placeholder 4"/>
          <p:cNvSpPr>
            <a:spLocks noGrp="1"/>
          </p:cNvSpPr>
          <p:nvPr>
            <p:ph type="sldNum" sz="quarter" idx="12"/>
          </p:nvPr>
        </p:nvSpPr>
        <p:spPr/>
        <p:txBody>
          <a:bodyPr/>
          <a:lstStyle>
            <a:extLst/>
          </a:lstStyle>
          <a:p>
            <a:fld id="{C2F9104F-A815-4ADC-BA14-2A1DED316562}" type="slidenum">
              <a:rPr lang="en-US" smtClean="0">
                <a:solidFill>
                  <a:prstClr val="white"/>
                </a:solidFill>
              </a:rPr>
              <a:pPr/>
              <a:t>‹#›</a:t>
            </a:fld>
            <a:endParaRPr lang="en-US">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64037671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2A6043A-57ED-487C-8592-DDBFD610CBF3}" type="datetimeFigureOut">
              <a:rPr lang="en-US" smtClean="0">
                <a:solidFill>
                  <a:prstClr val="black"/>
                </a:solidFill>
              </a:rPr>
              <a:pPr/>
              <a:t>4/29/2018</a:t>
            </a:fld>
            <a:endParaRPr lang="en-US">
              <a:solidFill>
                <a:prstClr val="black"/>
              </a:solidFill>
            </a:endParaRPr>
          </a:p>
        </p:txBody>
      </p:sp>
      <p:sp>
        <p:nvSpPr>
          <p:cNvPr id="3" name="Footer Placeholder 2"/>
          <p:cNvSpPr>
            <a:spLocks noGrp="1"/>
          </p:cNvSpPr>
          <p:nvPr>
            <p:ph type="ftr" sz="quarter" idx="11"/>
          </p:nvPr>
        </p:nvSpPr>
        <p:spPr/>
        <p:txBody>
          <a:bodyPr/>
          <a:lstStyle>
            <a:extLst/>
          </a:lstStyle>
          <a:p>
            <a:endParaRPr lang="en-US">
              <a:solidFill>
                <a:prstClr val="black"/>
              </a:solidFill>
            </a:endParaRPr>
          </a:p>
        </p:txBody>
      </p:sp>
      <p:sp>
        <p:nvSpPr>
          <p:cNvPr id="4" name="Slide Number Placeholder 3"/>
          <p:cNvSpPr>
            <a:spLocks noGrp="1"/>
          </p:cNvSpPr>
          <p:nvPr>
            <p:ph type="sldNum" sz="quarter" idx="12"/>
          </p:nvPr>
        </p:nvSpPr>
        <p:spPr/>
        <p:txBody>
          <a:bodyPr/>
          <a:lstStyle>
            <a:extLst/>
          </a:lstStyle>
          <a:p>
            <a:fld id="{C2F9104F-A815-4ADC-BA14-2A1DED31656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2297896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2A6043A-57ED-487C-8592-DDBFD610CBF3}" type="datetimeFigureOut">
              <a:rPr lang="en-US" smtClean="0">
                <a:solidFill>
                  <a:prstClr val="black"/>
                </a:solidFill>
              </a:rPr>
              <a:pPr/>
              <a:t>4/29/2018</a:t>
            </a:fld>
            <a:endParaRPr lang="en-US">
              <a:solidFill>
                <a:prstClr val="black"/>
              </a:solidFill>
            </a:endParaRPr>
          </a:p>
        </p:txBody>
      </p:sp>
      <p:sp>
        <p:nvSpPr>
          <p:cNvPr id="6" name="Footer Placeholder 5"/>
          <p:cNvSpPr>
            <a:spLocks noGrp="1"/>
          </p:cNvSpPr>
          <p:nvPr>
            <p:ph type="ftr" sz="quarter" idx="11"/>
          </p:nvPr>
        </p:nvSpPr>
        <p:spPr/>
        <p:txBody>
          <a:bodyPr/>
          <a:lstStyle>
            <a:extLst/>
          </a:lstStyle>
          <a:p>
            <a:endParaRPr lang="en-US">
              <a:solidFill>
                <a:prstClr val="black"/>
              </a:solidFill>
            </a:endParaRPr>
          </a:p>
        </p:txBody>
      </p:sp>
      <p:sp>
        <p:nvSpPr>
          <p:cNvPr id="7" name="Slide Number Placeholder 6"/>
          <p:cNvSpPr>
            <a:spLocks noGrp="1"/>
          </p:cNvSpPr>
          <p:nvPr>
            <p:ph type="sldNum" sz="quarter" idx="12"/>
          </p:nvPr>
        </p:nvSpPr>
        <p:spPr/>
        <p:txBody>
          <a:bodyPr/>
          <a:lstStyle>
            <a:extLst/>
          </a:lstStyle>
          <a:p>
            <a:fld id="{C2F9104F-A815-4ADC-BA14-2A1DED31656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79222008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3869CA-A4F7-455E-8A2C-0CF0426014C6}" type="datetimeFigureOut">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7044D5-0028-4B72-A71C-40D8BE79712A}" type="slidenum">
              <a:rPr lang="en-US" smtClean="0"/>
              <a:t>‹#›</a:t>
            </a:fld>
            <a:endParaRPr lang="en-US"/>
          </a:p>
        </p:txBody>
      </p:sp>
    </p:spTree>
    <p:extLst>
      <p:ext uri="{BB962C8B-B14F-4D97-AF65-F5344CB8AC3E}">
        <p14:creationId xmlns:p14="http://schemas.microsoft.com/office/powerpoint/2010/main" val="36261922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2A6043A-57ED-487C-8592-DDBFD610CBF3}" type="datetimeFigureOut">
              <a:rPr lang="en-US" smtClean="0">
                <a:solidFill>
                  <a:prstClr val="white"/>
                </a:solidFill>
              </a:rPr>
              <a:pPr/>
              <a:t>4/29/2018</a:t>
            </a:fld>
            <a:endParaRPr lang="en-US">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2F9104F-A815-4ADC-BA14-2A1DED316562}" type="slidenum">
              <a:rPr lang="en-US" smtClean="0">
                <a:solidFill>
                  <a:prstClr val="white"/>
                </a:solidFill>
              </a:rPr>
              <a:pPr/>
              <a:t>‹#›</a:t>
            </a:fld>
            <a:endParaRPr lang="en-US">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3993365526"/>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2A6043A-57ED-487C-8592-DDBFD610CBF3}" type="datetimeFigureOut">
              <a:rPr lang="en-US" smtClean="0">
                <a:solidFill>
                  <a:prstClr val="black"/>
                </a:solidFill>
              </a:rPr>
              <a:pPr/>
              <a:t>4/29/2018</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C2F9104F-A815-4ADC-BA14-2A1DED31656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9052529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2A6043A-57ED-487C-8592-DDBFD610CBF3}" type="datetimeFigureOut">
              <a:rPr lang="en-US" smtClean="0">
                <a:solidFill>
                  <a:prstClr val="black"/>
                </a:solidFill>
              </a:rPr>
              <a:pPr/>
              <a:t>4/29/2018</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C2F9104F-A815-4ADC-BA14-2A1DED31656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760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3869CA-A4F7-455E-8A2C-0CF0426014C6}" type="datetimeFigureOut">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7044D5-0028-4B72-A71C-40D8BE79712A}" type="slidenum">
              <a:rPr lang="en-US" smtClean="0"/>
              <a:t>‹#›</a:t>
            </a:fld>
            <a:endParaRPr lang="en-US"/>
          </a:p>
        </p:txBody>
      </p:sp>
    </p:spTree>
    <p:extLst>
      <p:ext uri="{BB962C8B-B14F-4D97-AF65-F5344CB8AC3E}">
        <p14:creationId xmlns:p14="http://schemas.microsoft.com/office/powerpoint/2010/main" val="3346123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3869CA-A4F7-455E-8A2C-0CF0426014C6}" type="datetimeFigureOut">
              <a:rPr lang="en-US" smtClean="0"/>
              <a:t>4/29/2018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7044D5-0028-4B72-A71C-40D8BE79712A}" type="slidenum">
              <a:rPr lang="en-US" smtClean="0"/>
              <a:t>‹#›</a:t>
            </a:fld>
            <a:endParaRPr lang="en-US"/>
          </a:p>
        </p:txBody>
      </p:sp>
    </p:spTree>
    <p:extLst>
      <p:ext uri="{BB962C8B-B14F-4D97-AF65-F5344CB8AC3E}">
        <p14:creationId xmlns:p14="http://schemas.microsoft.com/office/powerpoint/2010/main" val="3815046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3869CA-A4F7-455E-8A2C-0CF0426014C6}" type="datetimeFigureOut">
              <a:rPr lang="en-US" smtClean="0"/>
              <a:t>4/29/2018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7044D5-0028-4B72-A71C-40D8BE79712A}" type="slidenum">
              <a:rPr lang="en-US" smtClean="0"/>
              <a:t>‹#›</a:t>
            </a:fld>
            <a:endParaRPr lang="en-US"/>
          </a:p>
        </p:txBody>
      </p:sp>
    </p:spTree>
    <p:extLst>
      <p:ext uri="{BB962C8B-B14F-4D97-AF65-F5344CB8AC3E}">
        <p14:creationId xmlns:p14="http://schemas.microsoft.com/office/powerpoint/2010/main" val="2485836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3869CA-A4F7-455E-8A2C-0CF0426014C6}" type="datetimeFigureOut">
              <a:rPr lang="en-US" smtClean="0"/>
              <a:t>4/29/2018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7044D5-0028-4B72-A71C-40D8BE79712A}" type="slidenum">
              <a:rPr lang="en-US" smtClean="0"/>
              <a:t>‹#›</a:t>
            </a:fld>
            <a:endParaRPr lang="en-US"/>
          </a:p>
        </p:txBody>
      </p:sp>
    </p:spTree>
    <p:extLst>
      <p:ext uri="{BB962C8B-B14F-4D97-AF65-F5344CB8AC3E}">
        <p14:creationId xmlns:p14="http://schemas.microsoft.com/office/powerpoint/2010/main" val="2616502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3869CA-A4F7-455E-8A2C-0CF0426014C6}" type="datetimeFigureOut">
              <a:rPr lang="en-US" smtClean="0"/>
              <a:t>4/29/2018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7044D5-0028-4B72-A71C-40D8BE79712A}" type="slidenum">
              <a:rPr lang="en-US" smtClean="0"/>
              <a:t>‹#›</a:t>
            </a:fld>
            <a:endParaRPr lang="en-US"/>
          </a:p>
        </p:txBody>
      </p:sp>
    </p:spTree>
    <p:extLst>
      <p:ext uri="{BB962C8B-B14F-4D97-AF65-F5344CB8AC3E}">
        <p14:creationId xmlns:p14="http://schemas.microsoft.com/office/powerpoint/2010/main" val="2273127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3869CA-A4F7-455E-8A2C-0CF0426014C6}" type="datetimeFigureOut">
              <a:rPr lang="en-US" smtClean="0"/>
              <a:t>4/29/2018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7044D5-0028-4B72-A71C-40D8BE79712A}" type="slidenum">
              <a:rPr lang="en-US" smtClean="0"/>
              <a:t>‹#›</a:t>
            </a:fld>
            <a:endParaRPr lang="en-US"/>
          </a:p>
        </p:txBody>
      </p:sp>
    </p:spTree>
    <p:extLst>
      <p:ext uri="{BB962C8B-B14F-4D97-AF65-F5344CB8AC3E}">
        <p14:creationId xmlns:p14="http://schemas.microsoft.com/office/powerpoint/2010/main" val="2680696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3869CA-A4F7-455E-8A2C-0CF0426014C6}" type="datetimeFigureOut">
              <a:rPr lang="en-US" smtClean="0"/>
              <a:t>4/29/2018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7044D5-0028-4B72-A71C-40D8BE79712A}" type="slidenum">
              <a:rPr lang="en-US" smtClean="0"/>
              <a:t>‹#›</a:t>
            </a:fld>
            <a:endParaRPr lang="en-US"/>
          </a:p>
        </p:txBody>
      </p:sp>
    </p:spTree>
    <p:extLst>
      <p:ext uri="{BB962C8B-B14F-4D97-AF65-F5344CB8AC3E}">
        <p14:creationId xmlns:p14="http://schemas.microsoft.com/office/powerpoint/2010/main" val="950294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brightnessContrast bright="-2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3869CA-A4F7-455E-8A2C-0CF0426014C6}" type="datetimeFigureOut">
              <a:rPr lang="en-US" smtClean="0"/>
              <a:t>4/29/2018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7044D5-0028-4B72-A71C-40D8BE79712A}" type="slidenum">
              <a:rPr lang="en-US" smtClean="0"/>
              <a:t>‹#›</a:t>
            </a:fld>
            <a:endParaRPr lang="en-US"/>
          </a:p>
        </p:txBody>
      </p:sp>
    </p:spTree>
    <p:extLst>
      <p:ext uri="{BB962C8B-B14F-4D97-AF65-F5344CB8AC3E}">
        <p14:creationId xmlns:p14="http://schemas.microsoft.com/office/powerpoint/2010/main" val="846380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2A6043A-57ED-487C-8592-DDBFD610CBF3}" type="datetimeFigureOut">
              <a:rPr lang="en-US" smtClean="0">
                <a:solidFill>
                  <a:prstClr val="black"/>
                </a:solidFill>
              </a:rPr>
              <a:pPr/>
              <a:t>4/29/2018</a:t>
            </a:fld>
            <a:endParaRPr lang="en-US">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2F9104F-A815-4ADC-BA14-2A1DED31656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564576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685800"/>
            <a:ext cx="7543800" cy="4457952"/>
          </a:xfrm>
          <a:prstGeom prst="rect">
            <a:avLst/>
          </a:prstGeom>
        </p:spPr>
        <p:txBody>
          <a:bodyPr wrap="square">
            <a:spAutoFit/>
          </a:bodyPr>
          <a:lstStyle/>
          <a:p>
            <a:pPr>
              <a:lnSpc>
                <a:spcPct val="150000"/>
              </a:lnSpc>
            </a:pPr>
            <a:r>
              <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70% of wealthy families lose their wealth by the second generation, and a stunning 90% by the third, according to the Williams Group wealth consultancy. </a:t>
            </a:r>
            <a:endParaRPr lang="en-US" sz="24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a:p>
            <a:pPr>
              <a:lnSpc>
                <a:spcPct val="150000"/>
              </a:lnSpc>
            </a:pPr>
            <a:endPar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a:p>
            <a:pPr>
              <a:lnSpc>
                <a:spcPct val="150000"/>
              </a:lnSpc>
            </a:pPr>
            <a:r>
              <a:rPr lang="en-US" sz="24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a:t>
            </a:r>
            <a:r>
              <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Most of them have no clue as to the value of money or how to handle it.” “Generation Threes are usually doomed.” “It takes the average recipient of an inheritance 19 days until they buy a new car.”</a:t>
            </a:r>
            <a:endPar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2158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52400"/>
            <a:ext cx="7543800" cy="6186309"/>
          </a:xfrm>
          <a:prstGeom prst="rect">
            <a:avLst/>
          </a:prstGeom>
        </p:spPr>
        <p:txBody>
          <a:bodyPr wrap="square">
            <a:spAutoFit/>
          </a:bodyPr>
          <a:lstStyle/>
          <a:p>
            <a:pPr>
              <a:lnSpc>
                <a:spcPct val="150000"/>
              </a:lnSpc>
            </a:pPr>
            <a:r>
              <a:rPr lang="en-US" sz="24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Luke 4:17-21</a:t>
            </a:r>
          </a:p>
          <a:p>
            <a:pPr marL="461963" indent="-230188">
              <a:lnSpc>
                <a:spcPct val="150000"/>
              </a:lnSpc>
            </a:pPr>
            <a:r>
              <a:rPr lang="en-US" sz="2000" baseline="30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17</a:t>
            </a:r>
            <a:r>
              <a:rPr lang="en-US" sz="2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and the scroll of the prophet Isaiah was handed to him. Unrolling it, he found the place where it is written:</a:t>
            </a:r>
          </a:p>
          <a:p>
            <a:pPr marL="461963" indent="-230188">
              <a:lnSpc>
                <a:spcPct val="150000"/>
              </a:lnSpc>
            </a:pPr>
            <a:r>
              <a:rPr lang="en-US" sz="2000" baseline="30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18</a:t>
            </a:r>
            <a:r>
              <a:rPr lang="en-US" sz="2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The Spirit of the Lord is on me</a:t>
            </a:r>
            <a:r>
              <a:rPr lang="en-US" sz="2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because </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he has anointed me</a:t>
            </a:r>
          </a:p>
          <a:p>
            <a:pPr marL="461963" indent="-230188">
              <a:lnSpc>
                <a:spcPct val="150000"/>
              </a:lnSpc>
            </a:pP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to proclaim good news to the poor.</a:t>
            </a:r>
          </a:p>
          <a:p>
            <a:pPr marL="461963" indent="-230188">
              <a:lnSpc>
                <a:spcPct val="150000"/>
              </a:lnSpc>
            </a:pP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He has sent me to proclaim freedom for the prisoners</a:t>
            </a:r>
          </a:p>
          <a:p>
            <a:pPr marL="461963" indent="-230188">
              <a:lnSpc>
                <a:spcPct val="150000"/>
              </a:lnSpc>
            </a:pP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and recovery of sight for the blind</a:t>
            </a:r>
            <a:r>
              <a:rPr lang="en-US" sz="2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to </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set the oppressed free,</a:t>
            </a:r>
          </a:p>
          <a:p>
            <a:pPr marL="461963" indent="-230188">
              <a:lnSpc>
                <a:spcPct val="150000"/>
              </a:lnSpc>
            </a:pPr>
            <a:r>
              <a:rPr lang="en-US" sz="20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19</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a:t>
            </a:r>
            <a:r>
              <a:rPr lang="en-US" sz="2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to </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proclaim the year of the Lord’s favor</a:t>
            </a:r>
            <a:r>
              <a:rPr lang="en-US" sz="2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a:t>
            </a:r>
            <a:endPar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a:p>
            <a:pPr marL="461963" indent="-230188">
              <a:lnSpc>
                <a:spcPct val="150000"/>
              </a:lnSpc>
            </a:pPr>
            <a:endPar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a:p>
            <a:pPr marL="461963" indent="-230188">
              <a:lnSpc>
                <a:spcPct val="150000"/>
              </a:lnSpc>
            </a:pPr>
            <a:r>
              <a:rPr lang="en-US" sz="20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20</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Then he rolled up the scroll, gave it back to the attendant and sat down. The eyes of everyone in the synagogue were fastened on him. </a:t>
            </a:r>
            <a:r>
              <a:rPr lang="en-US" sz="20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21</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He began by saying to them, “Today this scripture is fulfilled in your hearing.”</a:t>
            </a:r>
          </a:p>
        </p:txBody>
      </p:sp>
    </p:spTree>
    <p:extLst>
      <p:ext uri="{BB962C8B-B14F-4D97-AF65-F5344CB8AC3E}">
        <p14:creationId xmlns:p14="http://schemas.microsoft.com/office/powerpoint/2010/main" val="1968789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52400"/>
            <a:ext cx="7543800" cy="3416320"/>
          </a:xfrm>
          <a:prstGeom prst="rect">
            <a:avLst/>
          </a:prstGeom>
        </p:spPr>
        <p:txBody>
          <a:bodyPr wrap="square">
            <a:spAutoFit/>
          </a:bodyPr>
          <a:lstStyle/>
          <a:p>
            <a:pPr>
              <a:lnSpc>
                <a:spcPct val="150000"/>
              </a:lnSpc>
            </a:pPr>
            <a:r>
              <a:rPr lang="en-US" sz="24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John 20:20-22</a:t>
            </a:r>
            <a:endPar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a:p>
            <a:pPr marL="457200" indent="-220663">
              <a:lnSpc>
                <a:spcPct val="150000"/>
              </a:lnSpc>
            </a:pPr>
            <a:r>
              <a:rPr lang="en-US" sz="20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20</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After he said this, he showed them his hands and side. The disciples were overjoyed when they saw the Lord.</a:t>
            </a:r>
          </a:p>
          <a:p>
            <a:pPr marL="457200" indent="-220663">
              <a:lnSpc>
                <a:spcPct val="150000"/>
              </a:lnSpc>
            </a:pPr>
            <a:endPar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a:p>
            <a:pPr marL="457200" indent="-220663">
              <a:lnSpc>
                <a:spcPct val="150000"/>
              </a:lnSpc>
            </a:pPr>
            <a:r>
              <a:rPr lang="en-US" sz="20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21</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Again Jesus said, “Peace be with you! As the Father has sent me, I am sending you.” </a:t>
            </a:r>
            <a:r>
              <a:rPr lang="en-US" sz="20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22</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And with that he breathed on them and said, “Receive the Holy Spirit.</a:t>
            </a:r>
          </a:p>
        </p:txBody>
      </p:sp>
    </p:spTree>
    <p:extLst>
      <p:ext uri="{BB962C8B-B14F-4D97-AF65-F5344CB8AC3E}">
        <p14:creationId xmlns:p14="http://schemas.microsoft.com/office/powerpoint/2010/main" val="1253633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411049"/>
            <a:ext cx="8305800" cy="5632311"/>
          </a:xfrm>
          <a:prstGeom prst="rect">
            <a:avLst/>
          </a:prstGeom>
        </p:spPr>
        <p:txBody>
          <a:bodyPr wrap="square">
            <a:spAutoFit/>
          </a:bodyPr>
          <a:lstStyle/>
          <a:p>
            <a:pPr marL="457200" indent="-457200">
              <a:lnSpc>
                <a:spcPct val="200000"/>
              </a:lnSpc>
            </a:pP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1)	What has left you feeling most disappointed</a:t>
            </a:r>
          </a:p>
          <a:p>
            <a:pPr marL="457200" indent="-457200">
              <a:lnSpc>
                <a:spcPct val="200000"/>
              </a:lnSpc>
              <a:buAutoNum type="arabicParenR" startAt="2"/>
            </a:pPr>
            <a:r>
              <a:rPr lang="en-US" sz="2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What </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do you sacrifice your money and time for  </a:t>
            </a:r>
            <a:endParaRPr lang="en-US" sz="2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a:p>
            <a:pPr>
              <a:lnSpc>
                <a:spcPct val="200000"/>
              </a:lnSpc>
            </a:pP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a:t>
            </a:r>
            <a:r>
              <a:rPr lang="en-US" sz="2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Our biggest </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investments are our biggest idols</a:t>
            </a:r>
          </a:p>
          <a:p>
            <a:pPr marL="457200" indent="-457200">
              <a:lnSpc>
                <a:spcPct val="200000"/>
              </a:lnSpc>
            </a:pP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3)	What do you worry about, are scared about, most worries about losing</a:t>
            </a:r>
          </a:p>
          <a:p>
            <a:pPr marL="457200" indent="-457200">
              <a:lnSpc>
                <a:spcPct val="200000"/>
              </a:lnSpc>
            </a:pP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4)	Where do you go when you are hurt and need comfort</a:t>
            </a:r>
          </a:p>
          <a:p>
            <a:pPr marL="457200" indent="-457200">
              <a:lnSpc>
                <a:spcPct val="200000"/>
              </a:lnSpc>
            </a:pP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5)	What makes you mad</a:t>
            </a:r>
          </a:p>
          <a:p>
            <a:pPr marL="457200" indent="-457200">
              <a:lnSpc>
                <a:spcPct val="200000"/>
              </a:lnSpc>
            </a:pP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6)	What do you dream of, what are you most passionate about</a:t>
            </a:r>
          </a:p>
          <a:p>
            <a:pPr marL="457200" indent="-457200">
              <a:lnSpc>
                <a:spcPct val="200000"/>
              </a:lnSpc>
              <a:buAutoNum type="arabicParenR" startAt="7"/>
            </a:pPr>
            <a:r>
              <a:rPr lang="en-US" sz="2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Whose </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encouragement do you want the </a:t>
            </a:r>
            <a:r>
              <a:rPr lang="en-US" sz="2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most</a:t>
            </a:r>
          </a:p>
          <a:p>
            <a:pPr algn="r">
              <a:lnSpc>
                <a:spcPct val="200000"/>
              </a:lnSpc>
            </a:pPr>
            <a:r>
              <a:rPr lang="en-US" i="1"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g</a:t>
            </a:r>
            <a:r>
              <a:rPr lang="en-US" i="1"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ods at War,</a:t>
            </a:r>
            <a:r>
              <a:rPr lang="en-US"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Kyle </a:t>
            </a:r>
            <a:r>
              <a:rPr lang="en-US" dirty="0" err="1"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Idelman</a:t>
            </a:r>
            <a:r>
              <a:rPr lang="en-US"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Zondervan</a:t>
            </a:r>
            <a:endParaRPr lang="en-US" i="1"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5530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fade">
                                      <p:cBhvr>
                                        <p:cTn id="20" dur="500"/>
                                        <p:tgtEl>
                                          <p:spTgt spid="4">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500"/>
                                        <p:tgtEl>
                                          <p:spTgt spid="4">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fade">
                                      <p:cBhvr>
                                        <p:cTn id="30" dur="500"/>
                                        <p:tgtEl>
                                          <p:spTgt spid="4">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Effect transition="in" filter="fade">
                                      <p:cBhvr>
                                        <p:cTn id="35"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0" y="76206"/>
            <a:ext cx="2590800" cy="4363221"/>
            <a:chOff x="0" y="76200"/>
            <a:chExt cx="2590800" cy="4363220"/>
          </a:xfrm>
        </p:grpSpPr>
        <p:sp>
          <p:nvSpPr>
            <p:cNvPr id="5" name="Up Arrow 4"/>
            <p:cNvSpPr/>
            <p:nvPr/>
          </p:nvSpPr>
          <p:spPr>
            <a:xfrm>
              <a:off x="745435" y="878895"/>
              <a:ext cx="1143000" cy="2626305"/>
            </a:xfrm>
            <a:prstGeom prst="upArrow">
              <a:avLst/>
            </a:prstGeom>
            <a:gradFill>
              <a:gsLst>
                <a:gs pos="0">
                  <a:srgbClr val="2219D3"/>
                </a:gs>
                <a:gs pos="70000">
                  <a:schemeClr val="accent4">
                    <a:lumMod val="40000"/>
                    <a:lumOff val="60000"/>
                  </a:schemeClr>
                </a:gs>
                <a:gs pos="100000">
                  <a:schemeClr val="accent4">
                    <a:lumMod val="40000"/>
                    <a:lumOff val="60000"/>
                  </a:schemeClr>
                </a:gs>
              </a:gsLst>
              <a:lin ang="5400000" scaled="0"/>
            </a:gradFill>
            <a:effectLst>
              <a:glow rad="127000">
                <a:schemeClr val="accent4">
                  <a:lumMod val="20000"/>
                  <a:lumOff val="80000"/>
                </a:schemeClr>
              </a:glow>
              <a:outerShdw blurRad="50800" dist="50800" dir="5400000" algn="ctr" rotWithShape="0">
                <a:schemeClr val="accent4">
                  <a:lumMod val="40000"/>
                  <a:lumOff val="60000"/>
                </a:scheme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783511" y="76200"/>
              <a:ext cx="1099981" cy="923330"/>
            </a:xfrm>
            <a:prstGeom prst="rect">
              <a:avLst/>
            </a:prstGeom>
            <a:noFill/>
          </p:spPr>
          <p:txBody>
            <a:bodyPr wrap="none" lIns="91440" tIns="45720" rIns="91440" bIns="45720">
              <a:spAutoFit/>
            </a:bodyPr>
            <a:lstStyle/>
            <a:p>
              <a:pPr algn="ctr"/>
              <a:r>
                <a:rPr lang="en-US" sz="5400" b="1" cap="all" dirty="0" smtClean="0">
                  <a:ln w="9000" cmpd="sng">
                    <a:solidFill>
                      <a:srgbClr val="39639D">
                        <a:shade val="50000"/>
                        <a:satMod val="120000"/>
                      </a:srgbClr>
                    </a:solidFill>
                    <a:prstDash val="solid"/>
                  </a:ln>
                  <a:gradFill>
                    <a:gsLst>
                      <a:gs pos="0">
                        <a:srgbClr val="39639D">
                          <a:shade val="20000"/>
                          <a:satMod val="245000"/>
                        </a:srgbClr>
                      </a:gs>
                      <a:gs pos="43000">
                        <a:srgbClr val="39639D">
                          <a:satMod val="255000"/>
                        </a:srgbClr>
                      </a:gs>
                      <a:gs pos="48000">
                        <a:srgbClr val="39639D">
                          <a:shade val="85000"/>
                          <a:satMod val="255000"/>
                        </a:srgbClr>
                      </a:gs>
                      <a:gs pos="100000">
                        <a:srgbClr val="39639D">
                          <a:shade val="20000"/>
                          <a:satMod val="245000"/>
                        </a:srgbClr>
                      </a:gs>
                    </a:gsLst>
                    <a:lin ang="5400000"/>
                  </a:gradFill>
                  <a:effectLst>
                    <a:reflection blurRad="12700" stA="28000" endPos="45000" dist="1000" dir="5400000" sy="-100000" algn="bl" rotWithShape="0"/>
                  </a:effectLst>
                  <a:latin typeface="Aharoni" panose="02010803020104030203" pitchFamily="2" charset="-79"/>
                  <a:cs typeface="Aharoni" panose="02010803020104030203" pitchFamily="2" charset="-79"/>
                </a:rPr>
                <a:t>UP</a:t>
              </a:r>
              <a:endParaRPr lang="en-US" sz="5400" b="1" cap="all" dirty="0">
                <a:ln w="9000" cmpd="sng">
                  <a:solidFill>
                    <a:srgbClr val="39639D">
                      <a:shade val="50000"/>
                      <a:satMod val="120000"/>
                    </a:srgbClr>
                  </a:solidFill>
                  <a:prstDash val="solid"/>
                </a:ln>
                <a:gradFill>
                  <a:gsLst>
                    <a:gs pos="0">
                      <a:srgbClr val="39639D">
                        <a:shade val="20000"/>
                        <a:satMod val="245000"/>
                      </a:srgbClr>
                    </a:gs>
                    <a:gs pos="43000">
                      <a:srgbClr val="39639D">
                        <a:satMod val="255000"/>
                      </a:srgbClr>
                    </a:gs>
                    <a:gs pos="48000">
                      <a:srgbClr val="39639D">
                        <a:shade val="85000"/>
                        <a:satMod val="255000"/>
                      </a:srgbClr>
                    </a:gs>
                    <a:gs pos="100000">
                      <a:srgbClr val="39639D">
                        <a:shade val="20000"/>
                        <a:satMod val="245000"/>
                      </a:srgbClr>
                    </a:gs>
                  </a:gsLst>
                  <a:lin ang="5400000"/>
                </a:gradFill>
                <a:effectLst>
                  <a:reflection blurRad="12700" stA="28000" endPos="45000" dist="1000" dir="5400000" sy="-100000" algn="bl" rotWithShape="0"/>
                </a:effectLst>
                <a:latin typeface="Aharoni" panose="02010803020104030203" pitchFamily="2" charset="-79"/>
                <a:cs typeface="Aharoni" panose="02010803020104030203" pitchFamily="2" charset="-79"/>
              </a:endParaRPr>
            </a:p>
          </p:txBody>
        </p:sp>
        <p:sp>
          <p:nvSpPr>
            <p:cNvPr id="21" name="TextBox 20"/>
            <p:cNvSpPr txBox="1"/>
            <p:nvPr/>
          </p:nvSpPr>
          <p:spPr>
            <a:xfrm>
              <a:off x="0" y="3793089"/>
              <a:ext cx="2590800" cy="646331"/>
            </a:xfrm>
            <a:prstGeom prst="rect">
              <a:avLst/>
            </a:prstGeom>
            <a:noFill/>
          </p:spPr>
          <p:txBody>
            <a:bodyPr wrap="square" rtlCol="0">
              <a:spAutoFit/>
            </a:bodyPr>
            <a:lstStyle/>
            <a:p>
              <a:pPr algn="ctr"/>
              <a:r>
                <a:rPr lang="en-US" dirty="0" smtClean="0">
                  <a:solidFill>
                    <a:prstClr val="black"/>
                  </a:solidFill>
                </a:rPr>
                <a:t>Get to Know and Grow closer to God</a:t>
              </a:r>
              <a:endParaRPr lang="en-US" dirty="0">
                <a:solidFill>
                  <a:prstClr val="black"/>
                </a:solidFill>
              </a:endParaRPr>
            </a:p>
          </p:txBody>
        </p:sp>
      </p:grpSp>
      <p:grpSp>
        <p:nvGrpSpPr>
          <p:cNvPr id="25" name="Group 24"/>
          <p:cNvGrpSpPr/>
          <p:nvPr/>
        </p:nvGrpSpPr>
        <p:grpSpPr>
          <a:xfrm>
            <a:off x="2662029" y="329078"/>
            <a:ext cx="2771363" cy="4719889"/>
            <a:chOff x="2638838" y="329073"/>
            <a:chExt cx="2771362" cy="4719889"/>
          </a:xfrm>
        </p:grpSpPr>
        <p:sp>
          <p:nvSpPr>
            <p:cNvPr id="6" name="Right Arrow 5"/>
            <p:cNvSpPr/>
            <p:nvPr/>
          </p:nvSpPr>
          <p:spPr>
            <a:xfrm rot="19175592">
              <a:off x="3081652" y="2683566"/>
              <a:ext cx="1066800" cy="838200"/>
            </a:xfrm>
            <a:prstGeom prst="rightArrow">
              <a:avLst>
                <a:gd name="adj1" fmla="val 50000"/>
                <a:gd name="adj2" fmla="val 54743"/>
              </a:avLst>
            </a:prstGeom>
            <a:gradFill>
              <a:gsLst>
                <a:gs pos="0">
                  <a:srgbClr val="2219D3"/>
                </a:gs>
                <a:gs pos="78000">
                  <a:schemeClr val="accent4">
                    <a:lumMod val="40000"/>
                    <a:lumOff val="60000"/>
                  </a:schemeClr>
                </a:gs>
                <a:gs pos="100000">
                  <a:schemeClr val="accent4">
                    <a:lumMod val="40000"/>
                    <a:lumOff val="60000"/>
                  </a:schemeClr>
                </a:gs>
              </a:gsLst>
              <a:lin ang="10800000" scaled="1"/>
            </a:gradFill>
            <a:ln>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ln>
            <a:effectLst>
              <a:glow rad="63500">
                <a:schemeClr val="accent4">
                  <a:satMod val="175000"/>
                  <a:alpha val="40000"/>
                </a:schemeClr>
              </a:glow>
              <a:outerShdw blurRad="50800" dist="50800" dir="5400000" algn="ctr" rotWithShape="0">
                <a:schemeClr val="accent4">
                  <a:lumMod val="40000"/>
                  <a:lumOff val="60000"/>
                </a:scheme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ight Arrow 6"/>
            <p:cNvSpPr/>
            <p:nvPr/>
          </p:nvSpPr>
          <p:spPr>
            <a:xfrm rot="11788493">
              <a:off x="4274029" y="2306882"/>
              <a:ext cx="1038638" cy="838200"/>
            </a:xfrm>
            <a:prstGeom prst="rightArrow">
              <a:avLst>
                <a:gd name="adj1" fmla="val 50000"/>
                <a:gd name="adj2" fmla="val 54743"/>
              </a:avLst>
            </a:prstGeom>
            <a:gradFill>
              <a:gsLst>
                <a:gs pos="0">
                  <a:srgbClr val="2219D3"/>
                </a:gs>
                <a:gs pos="78000">
                  <a:schemeClr val="accent4">
                    <a:lumMod val="40000"/>
                    <a:lumOff val="60000"/>
                  </a:schemeClr>
                </a:gs>
                <a:gs pos="100000">
                  <a:schemeClr val="accent4">
                    <a:lumMod val="40000"/>
                    <a:lumOff val="60000"/>
                  </a:schemeClr>
                </a:gs>
              </a:gsLst>
              <a:lin ang="10800000" scaled="1"/>
            </a:gradFill>
            <a:ln>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ln>
            <a:effectLst>
              <a:glow rad="63500">
                <a:schemeClr val="accent4">
                  <a:satMod val="175000"/>
                  <a:alpha val="40000"/>
                </a:schemeClr>
              </a:glow>
              <a:outerShdw blurRad="50800" dist="50800" dir="5400000" algn="ctr" rotWithShape="0">
                <a:schemeClr val="accent4">
                  <a:lumMod val="40000"/>
                  <a:lumOff val="60000"/>
                </a:scheme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ight Arrow 9"/>
            <p:cNvSpPr/>
            <p:nvPr/>
          </p:nvSpPr>
          <p:spPr>
            <a:xfrm rot="3694965">
              <a:off x="3280021" y="1595892"/>
              <a:ext cx="1066800" cy="838200"/>
            </a:xfrm>
            <a:prstGeom prst="rightArrow">
              <a:avLst>
                <a:gd name="adj1" fmla="val 50000"/>
                <a:gd name="adj2" fmla="val 54743"/>
              </a:avLst>
            </a:prstGeom>
            <a:gradFill>
              <a:gsLst>
                <a:gs pos="0">
                  <a:srgbClr val="2219D3"/>
                </a:gs>
                <a:gs pos="78000">
                  <a:schemeClr val="accent4">
                    <a:lumMod val="40000"/>
                    <a:lumOff val="60000"/>
                  </a:schemeClr>
                </a:gs>
                <a:gs pos="100000">
                  <a:schemeClr val="accent4">
                    <a:lumMod val="40000"/>
                    <a:lumOff val="60000"/>
                  </a:schemeClr>
                </a:gs>
              </a:gsLst>
              <a:lin ang="10800000" scaled="1"/>
            </a:gradFill>
            <a:ln>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ln>
            <a:effectLst>
              <a:glow rad="63500">
                <a:schemeClr val="accent4">
                  <a:satMod val="175000"/>
                  <a:alpha val="40000"/>
                </a:schemeClr>
              </a:glow>
              <a:outerShdw blurRad="50800" dist="50800" dir="5400000" algn="ctr" rotWithShape="0">
                <a:schemeClr val="accent4">
                  <a:lumMod val="40000"/>
                  <a:lumOff val="60000"/>
                </a:scheme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 name="Rectangle 22"/>
            <p:cNvSpPr/>
            <p:nvPr/>
          </p:nvSpPr>
          <p:spPr>
            <a:xfrm>
              <a:off x="3615054" y="329073"/>
              <a:ext cx="958916" cy="923330"/>
            </a:xfrm>
            <a:prstGeom prst="rect">
              <a:avLst/>
            </a:prstGeom>
            <a:noFill/>
          </p:spPr>
          <p:txBody>
            <a:bodyPr wrap="none" lIns="91440" tIns="45720" rIns="91440" bIns="45720">
              <a:spAutoFit/>
            </a:bodyPr>
            <a:lstStyle/>
            <a:p>
              <a:pPr algn="ctr"/>
              <a:r>
                <a:rPr lang="en-US" sz="5400" b="1" cap="all" dirty="0">
                  <a:ln w="9000" cmpd="sng">
                    <a:solidFill>
                      <a:srgbClr val="39639D">
                        <a:shade val="50000"/>
                        <a:satMod val="120000"/>
                      </a:srgbClr>
                    </a:solidFill>
                    <a:prstDash val="solid"/>
                  </a:ln>
                  <a:gradFill>
                    <a:gsLst>
                      <a:gs pos="0">
                        <a:srgbClr val="39639D">
                          <a:shade val="20000"/>
                          <a:satMod val="245000"/>
                        </a:srgbClr>
                      </a:gs>
                      <a:gs pos="43000">
                        <a:srgbClr val="39639D">
                          <a:satMod val="255000"/>
                        </a:srgbClr>
                      </a:gs>
                      <a:gs pos="48000">
                        <a:srgbClr val="39639D">
                          <a:shade val="85000"/>
                          <a:satMod val="255000"/>
                        </a:srgbClr>
                      </a:gs>
                      <a:gs pos="100000">
                        <a:srgbClr val="39639D">
                          <a:shade val="20000"/>
                          <a:satMod val="245000"/>
                        </a:srgbClr>
                      </a:gs>
                    </a:gsLst>
                    <a:lin ang="5400000"/>
                  </a:gradFill>
                  <a:effectLst>
                    <a:reflection blurRad="12700" stA="28000" endPos="45000" dist="1000" dir="5400000" sy="-100000" algn="bl" rotWithShape="0"/>
                  </a:effectLst>
                  <a:latin typeface="Aharoni" panose="02010803020104030203" pitchFamily="2" charset="-79"/>
                  <a:cs typeface="Aharoni" panose="02010803020104030203" pitchFamily="2" charset="-79"/>
                </a:rPr>
                <a:t>IN</a:t>
              </a:r>
            </a:p>
          </p:txBody>
        </p:sp>
        <p:sp>
          <p:nvSpPr>
            <p:cNvPr id="26" name="TextBox 25"/>
            <p:cNvSpPr txBox="1"/>
            <p:nvPr/>
          </p:nvSpPr>
          <p:spPr>
            <a:xfrm>
              <a:off x="2638838" y="4125632"/>
              <a:ext cx="2771362" cy="923330"/>
            </a:xfrm>
            <a:prstGeom prst="rect">
              <a:avLst/>
            </a:prstGeom>
            <a:noFill/>
          </p:spPr>
          <p:txBody>
            <a:bodyPr wrap="square" rtlCol="0">
              <a:spAutoFit/>
            </a:bodyPr>
            <a:lstStyle/>
            <a:p>
              <a:pPr algn="ctr"/>
              <a:r>
                <a:rPr lang="en-US" dirty="0" smtClean="0">
                  <a:solidFill>
                    <a:prstClr val="black"/>
                  </a:solidFill>
                </a:rPr>
                <a:t>Grow closer to and love one another more deeply</a:t>
              </a:r>
              <a:endParaRPr lang="en-US" dirty="0">
                <a:solidFill>
                  <a:prstClr val="black"/>
                </a:solidFill>
              </a:endParaRPr>
            </a:p>
          </p:txBody>
        </p:sp>
      </p:grpSp>
      <p:grpSp>
        <p:nvGrpSpPr>
          <p:cNvPr id="28" name="Group 27"/>
          <p:cNvGrpSpPr/>
          <p:nvPr/>
        </p:nvGrpSpPr>
        <p:grpSpPr>
          <a:xfrm>
            <a:off x="6172200" y="685800"/>
            <a:ext cx="2834960" cy="4599065"/>
            <a:chOff x="6232840" y="748891"/>
            <a:chExt cx="2834960" cy="4599065"/>
          </a:xfrm>
        </p:grpSpPr>
        <p:sp>
          <p:nvSpPr>
            <p:cNvPr id="18" name="Right Arrow 17"/>
            <p:cNvSpPr/>
            <p:nvPr/>
          </p:nvSpPr>
          <p:spPr>
            <a:xfrm rot="7963793">
              <a:off x="6309538" y="3373989"/>
              <a:ext cx="1038638" cy="838200"/>
            </a:xfrm>
            <a:prstGeom prst="rightArrow">
              <a:avLst>
                <a:gd name="adj1" fmla="val 50000"/>
                <a:gd name="adj2" fmla="val 54743"/>
              </a:avLst>
            </a:prstGeom>
            <a:gradFill>
              <a:gsLst>
                <a:gs pos="0">
                  <a:srgbClr val="2219D3"/>
                </a:gs>
                <a:gs pos="78000">
                  <a:schemeClr val="accent4">
                    <a:lumMod val="40000"/>
                    <a:lumOff val="60000"/>
                  </a:schemeClr>
                </a:gs>
                <a:gs pos="100000">
                  <a:schemeClr val="accent4">
                    <a:lumMod val="40000"/>
                    <a:lumOff val="60000"/>
                  </a:schemeClr>
                </a:gs>
              </a:gsLst>
              <a:lin ang="10800000" scaled="1"/>
            </a:gradFill>
            <a:ln>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ln>
            <a:effectLst>
              <a:glow rad="63500">
                <a:schemeClr val="accent4">
                  <a:satMod val="175000"/>
                  <a:alpha val="40000"/>
                </a:schemeClr>
              </a:glow>
              <a:outerShdw blurRad="50800" dist="50800" dir="5400000" algn="ctr" rotWithShape="0">
                <a:schemeClr val="accent4">
                  <a:lumMod val="40000"/>
                  <a:lumOff val="60000"/>
                </a:scheme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Right Arrow 18"/>
            <p:cNvSpPr/>
            <p:nvPr/>
          </p:nvSpPr>
          <p:spPr>
            <a:xfrm rot="15394849">
              <a:off x="6804164" y="2165165"/>
              <a:ext cx="1038638" cy="838200"/>
            </a:xfrm>
            <a:prstGeom prst="rightArrow">
              <a:avLst>
                <a:gd name="adj1" fmla="val 50000"/>
                <a:gd name="adj2" fmla="val 54743"/>
              </a:avLst>
            </a:prstGeom>
            <a:gradFill>
              <a:gsLst>
                <a:gs pos="0">
                  <a:srgbClr val="2219D3"/>
                </a:gs>
                <a:gs pos="78000">
                  <a:schemeClr val="accent4">
                    <a:lumMod val="40000"/>
                    <a:lumOff val="60000"/>
                  </a:schemeClr>
                </a:gs>
                <a:gs pos="100000">
                  <a:schemeClr val="accent4">
                    <a:lumMod val="40000"/>
                    <a:lumOff val="60000"/>
                  </a:schemeClr>
                </a:gs>
              </a:gsLst>
              <a:lin ang="10800000" scaled="1"/>
            </a:gradFill>
            <a:ln>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ln>
            <a:effectLst>
              <a:glow rad="63500">
                <a:schemeClr val="accent4">
                  <a:satMod val="175000"/>
                  <a:alpha val="40000"/>
                </a:schemeClr>
              </a:glow>
              <a:outerShdw blurRad="50800" dist="50800" dir="5400000" algn="ctr" rotWithShape="0">
                <a:schemeClr val="accent4">
                  <a:lumMod val="40000"/>
                  <a:lumOff val="60000"/>
                </a:scheme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Right Arrow 19"/>
            <p:cNvSpPr/>
            <p:nvPr/>
          </p:nvSpPr>
          <p:spPr>
            <a:xfrm rot="2287186">
              <a:off x="7637047" y="3202995"/>
              <a:ext cx="1038638" cy="838200"/>
            </a:xfrm>
            <a:prstGeom prst="rightArrow">
              <a:avLst>
                <a:gd name="adj1" fmla="val 50000"/>
                <a:gd name="adj2" fmla="val 54743"/>
              </a:avLst>
            </a:prstGeom>
            <a:gradFill>
              <a:gsLst>
                <a:gs pos="0">
                  <a:srgbClr val="2219D3"/>
                </a:gs>
                <a:gs pos="78000">
                  <a:schemeClr val="accent4">
                    <a:lumMod val="40000"/>
                    <a:lumOff val="60000"/>
                  </a:schemeClr>
                </a:gs>
                <a:gs pos="100000">
                  <a:schemeClr val="accent4">
                    <a:lumMod val="40000"/>
                    <a:lumOff val="60000"/>
                  </a:schemeClr>
                </a:gs>
              </a:gsLst>
              <a:lin ang="10800000" scaled="1"/>
            </a:gradFill>
            <a:ln>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ln>
            <a:effectLst>
              <a:glow rad="63500">
                <a:schemeClr val="accent4">
                  <a:satMod val="175000"/>
                  <a:alpha val="40000"/>
                </a:schemeClr>
              </a:glow>
              <a:outerShdw blurRad="50800" dist="50800" dir="5400000" algn="ctr" rotWithShape="0">
                <a:schemeClr val="accent4">
                  <a:lumMod val="40000"/>
                  <a:lumOff val="60000"/>
                </a:scheme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 name="Rectangle 23"/>
            <p:cNvSpPr/>
            <p:nvPr/>
          </p:nvSpPr>
          <p:spPr>
            <a:xfrm>
              <a:off x="6700255" y="748891"/>
              <a:ext cx="1577676" cy="923330"/>
            </a:xfrm>
            <a:prstGeom prst="rect">
              <a:avLst/>
            </a:prstGeom>
            <a:noFill/>
          </p:spPr>
          <p:txBody>
            <a:bodyPr wrap="none" lIns="91440" tIns="45720" rIns="91440" bIns="45720">
              <a:spAutoFit/>
            </a:bodyPr>
            <a:lstStyle/>
            <a:p>
              <a:pPr algn="ctr"/>
              <a:r>
                <a:rPr lang="en-US" sz="5400" b="1" cap="all" dirty="0">
                  <a:ln w="9000" cmpd="sng">
                    <a:solidFill>
                      <a:srgbClr val="39639D">
                        <a:shade val="50000"/>
                        <a:satMod val="120000"/>
                      </a:srgbClr>
                    </a:solidFill>
                    <a:prstDash val="solid"/>
                  </a:ln>
                  <a:gradFill>
                    <a:gsLst>
                      <a:gs pos="0">
                        <a:srgbClr val="39639D">
                          <a:shade val="20000"/>
                          <a:satMod val="245000"/>
                        </a:srgbClr>
                      </a:gs>
                      <a:gs pos="43000">
                        <a:srgbClr val="39639D">
                          <a:satMod val="255000"/>
                        </a:srgbClr>
                      </a:gs>
                      <a:gs pos="48000">
                        <a:srgbClr val="39639D">
                          <a:shade val="85000"/>
                          <a:satMod val="255000"/>
                        </a:srgbClr>
                      </a:gs>
                      <a:gs pos="100000">
                        <a:srgbClr val="39639D">
                          <a:shade val="20000"/>
                          <a:satMod val="245000"/>
                        </a:srgbClr>
                      </a:gs>
                    </a:gsLst>
                    <a:lin ang="5400000"/>
                  </a:gradFill>
                  <a:effectLst>
                    <a:reflection blurRad="12700" stA="28000" endPos="45000" dist="1000" dir="5400000" sy="-100000" algn="bl" rotWithShape="0"/>
                  </a:effectLst>
                  <a:latin typeface="Aharoni" panose="02010803020104030203" pitchFamily="2" charset="-79"/>
                  <a:cs typeface="Aharoni" panose="02010803020104030203" pitchFamily="2" charset="-79"/>
                </a:rPr>
                <a:t>OUT</a:t>
              </a:r>
            </a:p>
          </p:txBody>
        </p:sp>
        <p:sp>
          <p:nvSpPr>
            <p:cNvPr id="27" name="TextBox 26"/>
            <p:cNvSpPr txBox="1"/>
            <p:nvPr/>
          </p:nvSpPr>
          <p:spPr>
            <a:xfrm>
              <a:off x="6232840" y="4424626"/>
              <a:ext cx="2834960" cy="923330"/>
            </a:xfrm>
            <a:prstGeom prst="rect">
              <a:avLst/>
            </a:prstGeom>
            <a:noFill/>
          </p:spPr>
          <p:txBody>
            <a:bodyPr wrap="square" rtlCol="0">
              <a:spAutoFit/>
            </a:bodyPr>
            <a:lstStyle/>
            <a:p>
              <a:pPr algn="ctr"/>
              <a:r>
                <a:rPr lang="en-US" dirty="0" smtClean="0">
                  <a:solidFill>
                    <a:prstClr val="black"/>
                  </a:solidFill>
                </a:rPr>
                <a:t>Take our faith into the community and show God’s Love to all</a:t>
              </a:r>
              <a:endParaRPr lang="en-US" dirty="0">
                <a:solidFill>
                  <a:prstClr val="black"/>
                </a:solidFill>
              </a:endParaRPr>
            </a:p>
          </p:txBody>
        </p:sp>
      </p:grpSp>
      <p:sp>
        <p:nvSpPr>
          <p:cNvPr id="2" name="TextBox 1"/>
          <p:cNvSpPr txBox="1"/>
          <p:nvPr/>
        </p:nvSpPr>
        <p:spPr>
          <a:xfrm>
            <a:off x="888407" y="5715000"/>
            <a:ext cx="7141289" cy="830997"/>
          </a:xfrm>
          <a:prstGeom prst="rect">
            <a:avLst/>
          </a:prstGeom>
          <a:noFill/>
        </p:spPr>
        <p:txBody>
          <a:bodyPr wrap="square" rtlCol="0">
            <a:spAutoFit/>
          </a:bodyPr>
          <a:lstStyle/>
          <a:p>
            <a:r>
              <a:rPr lang="en-US" sz="4800" dirty="0" smtClean="0">
                <a:solidFill>
                  <a:prstClr val="black"/>
                </a:solidFill>
              </a:rPr>
              <a:t>Southside’s Vision</a:t>
            </a:r>
            <a:endParaRPr lang="en-US" sz="4800" dirty="0">
              <a:solidFill>
                <a:prstClr val="black"/>
              </a:solidFill>
            </a:endParaRPr>
          </a:p>
        </p:txBody>
      </p:sp>
    </p:spTree>
    <p:extLst>
      <p:ext uri="{BB962C8B-B14F-4D97-AF65-F5344CB8AC3E}">
        <p14:creationId xmlns:p14="http://schemas.microsoft.com/office/powerpoint/2010/main" val="3420799068"/>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TotalTime>
  <Words>311</Words>
  <Application>Microsoft Office PowerPoint</Application>
  <PresentationFormat>On-screen Show (4:3)</PresentationFormat>
  <Paragraphs>32</Paragraphs>
  <Slides>5</Slides>
  <Notes>0</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Office Theme</vt:lpstr>
      <vt:lpstr>Concourse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Hill</dc:creator>
  <cp:lastModifiedBy>Jeff Hill</cp:lastModifiedBy>
  <cp:revision>7</cp:revision>
  <dcterms:created xsi:type="dcterms:W3CDTF">2018-04-27T15:05:06Z</dcterms:created>
  <dcterms:modified xsi:type="dcterms:W3CDTF">2018-04-29T13:41:58Z</dcterms:modified>
</cp:coreProperties>
</file>