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6" d="100"/>
          <a:sy n="76" d="100"/>
        </p:scale>
        <p:origin x="-84" y="-8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283396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37135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724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4125566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2651E-AECB-4BFE-940B-0A6848711D76}"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178547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C2651E-AECB-4BFE-940B-0A6848711D76}" type="datetimeFigureOut">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71325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C2651E-AECB-4BFE-940B-0A6848711D76}" type="datetimeFigureOut">
              <a:rPr lang="en-US" smtClean="0"/>
              <a:t>5/14/2018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125457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C2651E-AECB-4BFE-940B-0A6848711D76}" type="datetimeFigureOut">
              <a:rPr lang="en-US" smtClean="0"/>
              <a:t>5/14/2018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85994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2651E-AECB-4BFE-940B-0A6848711D76}" type="datetimeFigureOut">
              <a:rPr lang="en-US" smtClean="0"/>
              <a:t>5/14/2018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66204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2651E-AECB-4BFE-940B-0A6848711D76}" type="datetimeFigureOut">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20821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2651E-AECB-4BFE-940B-0A6848711D76}" type="datetimeFigureOut">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1389840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2651E-AECB-4BFE-940B-0A6848711D76}" type="datetimeFigureOut">
              <a:rPr lang="en-US" smtClean="0"/>
              <a:t>5/14/2018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F5BC6-D79B-4592-8F50-1A98B468A162}" type="slidenum">
              <a:rPr lang="en-US" smtClean="0"/>
              <a:t>‹#›</a:t>
            </a:fld>
            <a:endParaRPr lang="en-US"/>
          </a:p>
        </p:txBody>
      </p:sp>
    </p:spTree>
    <p:extLst>
      <p:ext uri="{BB962C8B-B14F-4D97-AF65-F5344CB8AC3E}">
        <p14:creationId xmlns:p14="http://schemas.microsoft.com/office/powerpoint/2010/main" val="2642087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66343"/>
            <a:ext cx="7924800" cy="2215991"/>
          </a:xfrm>
          <a:prstGeom prst="rect">
            <a:avLst/>
          </a:prstGeom>
        </p:spPr>
        <p:txBody>
          <a:bodyPr wrap="square">
            <a:spAutoFit/>
          </a:bodyPr>
          <a:lstStyle/>
          <a:p>
            <a:pPr marL="228600" indent="-228600"/>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Philippians </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2:7-8 </a:t>
            </a:r>
            <a:endPar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228600" indent="-228600"/>
            <a:endPar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228600" indent="-228600">
              <a:lnSpc>
                <a:spcPct val="15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He emptied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himself, taking the form of a servant, being made in the likeness of men;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8</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and being found in fashion as a man, he humbled himself, becoming obedient even unto death, yea, the death of the cross.</a:t>
            </a: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117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87953"/>
            <a:ext cx="7924800" cy="4062651"/>
          </a:xfrm>
          <a:prstGeom prst="rect">
            <a:avLst/>
          </a:prstGeom>
        </p:spPr>
        <p:txBody>
          <a:bodyPr wrap="square">
            <a:spAutoFit/>
          </a:bodyPr>
          <a:lstStyle/>
          <a:p>
            <a:pPr marL="457200" marR="0" indent="-457200">
              <a:spcBef>
                <a:spcPts val="0"/>
              </a:spcBef>
              <a:spcAft>
                <a:spcPts val="0"/>
              </a:spcAft>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Hebrews </a:t>
            </a:r>
            <a:r>
              <a:rPr lang="en-US" sz="2400" dirty="0" smtClean="0">
                <a:solidFill>
                  <a:schemeClr val="bg1"/>
                </a:solidFill>
                <a:effectLst>
                  <a:outerShdw blurRad="50800" dist="38100" dir="2700000" algn="tl" rotWithShape="0">
                    <a:prstClr val="black"/>
                  </a:outerShdw>
                </a:effectLst>
                <a:latin typeface="Times New Roman"/>
                <a:ea typeface="Calibri"/>
              </a:rPr>
              <a:t>5:7-10</a:t>
            </a:r>
          </a:p>
          <a:p>
            <a:pPr marL="457200" marR="0" indent="-457200">
              <a:spcBef>
                <a:spcPts val="0"/>
              </a:spcBef>
              <a:spcAft>
                <a:spcPts val="0"/>
              </a:spcAft>
            </a:pPr>
            <a:endParaRPr lang="en-US" sz="2000" dirty="0" smtClean="0">
              <a:solidFill>
                <a:schemeClr val="bg1"/>
              </a:solidFill>
              <a:effectLst>
                <a:outerShdw blurRad="50800" dist="38100" dir="2700000" algn="tl" rotWithShape="0">
                  <a:prstClr val="black"/>
                </a:outerShdw>
              </a:effectLst>
              <a:latin typeface="Times New Roman"/>
              <a:ea typeface="Calibri"/>
            </a:endParaRPr>
          </a:p>
          <a:p>
            <a:pPr marL="457200" marR="0" indent="-228600">
              <a:lnSpc>
                <a:spcPct val="150000"/>
              </a:lnSpc>
              <a:spcBef>
                <a:spcPts val="0"/>
              </a:spcBef>
              <a:spcAft>
                <a:spcPts val="0"/>
              </a:spcAft>
            </a:pPr>
            <a:r>
              <a:rPr lang="en-US" sz="2000" baseline="30000" dirty="0" smtClean="0">
                <a:solidFill>
                  <a:schemeClr val="bg1"/>
                </a:solidFill>
                <a:effectLst>
                  <a:outerShdw blurRad="50800" dist="38100" dir="2700000" algn="tl" rotWithShape="0">
                    <a:prstClr val="black"/>
                  </a:outerShdw>
                </a:effectLst>
                <a:latin typeface="Times New Roman"/>
                <a:ea typeface="Calibri"/>
              </a:rPr>
              <a:t>7</a:t>
            </a:r>
            <a:r>
              <a:rPr lang="en-US" sz="2000" baseline="30000" dirty="0">
                <a:solidFill>
                  <a:schemeClr val="bg1"/>
                </a:solidFill>
                <a:effectLst>
                  <a:outerShdw blurRad="50800" dist="38100" dir="2700000" algn="tl" rotWithShape="0">
                    <a:prstClr val="black"/>
                  </a:outerShdw>
                </a:effectLst>
                <a:latin typeface="Times New Roman"/>
                <a:ea typeface="Calibri"/>
              </a:rPr>
              <a:t> </a:t>
            </a:r>
            <a:r>
              <a:rPr lang="en-US" sz="2000" dirty="0">
                <a:solidFill>
                  <a:schemeClr val="bg1"/>
                </a:solidFill>
                <a:effectLst>
                  <a:outerShdw blurRad="50800" dist="38100" dir="2700000" algn="tl" rotWithShape="0">
                    <a:prstClr val="black"/>
                  </a:outerShdw>
                </a:effectLst>
                <a:latin typeface="Times New Roman"/>
                <a:ea typeface="Calibri"/>
              </a:rPr>
              <a:t>During the days of Jesus’ life on earth, he offered up prayers and petitions with fervent cries and tears to the one who could save him from death, and he was heard because of his reverent submission. </a:t>
            </a:r>
            <a:r>
              <a:rPr lang="en-US" sz="2000" baseline="30000" dirty="0">
                <a:solidFill>
                  <a:schemeClr val="bg1"/>
                </a:solidFill>
                <a:effectLst>
                  <a:outerShdw blurRad="50800" dist="38100" dir="2700000" algn="tl" rotWithShape="0">
                    <a:prstClr val="black"/>
                  </a:outerShdw>
                </a:effectLst>
                <a:latin typeface="Times New Roman"/>
                <a:ea typeface="Calibri"/>
              </a:rPr>
              <a:t>8 </a:t>
            </a:r>
            <a:r>
              <a:rPr lang="en-US" sz="2000" dirty="0">
                <a:solidFill>
                  <a:schemeClr val="bg1"/>
                </a:solidFill>
                <a:effectLst>
                  <a:outerShdw blurRad="50800" dist="38100" dir="2700000" algn="tl" rotWithShape="0">
                    <a:prstClr val="black"/>
                  </a:outerShdw>
                </a:effectLst>
                <a:latin typeface="Times New Roman"/>
                <a:ea typeface="Calibri"/>
              </a:rPr>
              <a:t>Son though he was, he learned obedience from what he suffered </a:t>
            </a:r>
            <a:r>
              <a:rPr lang="en-US" sz="2000" baseline="30000" dirty="0">
                <a:solidFill>
                  <a:schemeClr val="bg1"/>
                </a:solidFill>
                <a:effectLst>
                  <a:outerShdw blurRad="50800" dist="38100" dir="2700000" algn="tl" rotWithShape="0">
                    <a:prstClr val="black"/>
                  </a:outerShdw>
                </a:effectLst>
                <a:latin typeface="Times New Roman"/>
                <a:ea typeface="Calibri"/>
              </a:rPr>
              <a:t>9 </a:t>
            </a:r>
            <a:r>
              <a:rPr lang="en-US" sz="2000" dirty="0">
                <a:solidFill>
                  <a:schemeClr val="bg1"/>
                </a:solidFill>
                <a:effectLst>
                  <a:outerShdw blurRad="50800" dist="38100" dir="2700000" algn="tl" rotWithShape="0">
                    <a:prstClr val="black"/>
                  </a:outerShdw>
                </a:effectLst>
                <a:latin typeface="Times New Roman"/>
                <a:ea typeface="Calibri"/>
              </a:rPr>
              <a:t>and, once made perfect, he became the source of eternal salvation for all who obey him </a:t>
            </a:r>
            <a:r>
              <a:rPr lang="en-US" sz="2000" baseline="30000" dirty="0">
                <a:solidFill>
                  <a:schemeClr val="bg1"/>
                </a:solidFill>
                <a:effectLst>
                  <a:outerShdw blurRad="50800" dist="38100" dir="2700000" algn="tl" rotWithShape="0">
                    <a:prstClr val="black"/>
                  </a:outerShdw>
                </a:effectLst>
                <a:latin typeface="Times New Roman"/>
                <a:ea typeface="Calibri"/>
              </a:rPr>
              <a:t>10 </a:t>
            </a:r>
            <a:r>
              <a:rPr lang="en-US" sz="2000" dirty="0">
                <a:solidFill>
                  <a:schemeClr val="bg1"/>
                </a:solidFill>
                <a:effectLst>
                  <a:outerShdw blurRad="50800" dist="38100" dir="2700000" algn="tl" rotWithShape="0">
                    <a:prstClr val="black"/>
                  </a:outerShdw>
                </a:effectLst>
                <a:latin typeface="Times New Roman"/>
                <a:ea typeface="Calibri"/>
              </a:rPr>
              <a:t>and was designated by God to be high priest in the order of Melchizedek.</a:t>
            </a:r>
          </a:p>
        </p:txBody>
      </p:sp>
    </p:spTree>
    <p:extLst>
      <p:ext uri="{BB962C8B-B14F-4D97-AF65-F5344CB8AC3E}">
        <p14:creationId xmlns:p14="http://schemas.microsoft.com/office/powerpoint/2010/main" val="146723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7924800" cy="2616101"/>
          </a:xfrm>
          <a:prstGeom prst="rect">
            <a:avLst/>
          </a:prstGeom>
        </p:spPr>
        <p:txBody>
          <a:bodyPr wrap="square">
            <a:spAutoFit/>
          </a:bodyPr>
          <a:lstStyle/>
          <a:p>
            <a:pPr marL="457200" marR="0" indent="-457200">
              <a:spcBef>
                <a:spcPts val="0"/>
              </a:spcBef>
              <a:spcAft>
                <a:spcPts val="0"/>
              </a:spcAft>
              <a:tabLst>
                <a:tab pos="457200" algn="l"/>
              </a:tabLst>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Hebrews </a:t>
            </a:r>
            <a:r>
              <a:rPr lang="en-US" sz="2400" dirty="0" smtClean="0">
                <a:solidFill>
                  <a:schemeClr val="bg1"/>
                </a:solidFill>
                <a:effectLst>
                  <a:outerShdw blurRad="50800" dist="38100" dir="2700000" algn="tl" rotWithShape="0">
                    <a:prstClr val="black"/>
                  </a:outerShdw>
                </a:effectLst>
                <a:latin typeface="Times New Roman"/>
                <a:ea typeface="Calibri"/>
              </a:rPr>
              <a:t>2:17-18 </a:t>
            </a:r>
          </a:p>
          <a:p>
            <a:pPr marL="457200" marR="0" indent="-228600">
              <a:spcBef>
                <a:spcPts val="0"/>
              </a:spcBef>
              <a:spcAft>
                <a:spcPts val="0"/>
              </a:spcAft>
              <a:tabLst>
                <a:tab pos="457200" algn="l"/>
              </a:tabLst>
            </a:pPr>
            <a:endParaRPr lang="en-US" sz="2000" dirty="0">
              <a:solidFill>
                <a:schemeClr val="bg1"/>
              </a:solidFill>
              <a:effectLst>
                <a:outerShdw blurRad="50800" dist="38100" dir="2700000" algn="tl" rotWithShape="0">
                  <a:prstClr val="black"/>
                </a:outerShdw>
              </a:effectLst>
              <a:latin typeface="Times New Roman"/>
              <a:ea typeface="Calibri"/>
            </a:endParaRPr>
          </a:p>
          <a:p>
            <a:pPr marL="457200" marR="0" indent="-228600">
              <a:lnSpc>
                <a:spcPct val="150000"/>
              </a:lnSpc>
              <a:spcBef>
                <a:spcPts val="0"/>
              </a:spcBef>
              <a:spcAft>
                <a:spcPts val="0"/>
              </a:spcAft>
              <a:tabLst>
                <a:tab pos="457200" algn="l"/>
              </a:tabLst>
            </a:pPr>
            <a:r>
              <a:rPr lang="en-US" sz="2000" dirty="0" smtClean="0">
                <a:solidFill>
                  <a:schemeClr val="bg1"/>
                </a:solidFill>
                <a:effectLst>
                  <a:outerShdw blurRad="50800" dist="38100" dir="2700000" algn="tl" rotWithShape="0">
                    <a:prstClr val="black"/>
                  </a:outerShdw>
                </a:effectLst>
                <a:latin typeface="Times New Roman"/>
                <a:ea typeface="Calibri"/>
              </a:rPr>
              <a:t>He </a:t>
            </a:r>
            <a:r>
              <a:rPr lang="en-US" sz="2000" dirty="0">
                <a:solidFill>
                  <a:schemeClr val="bg1"/>
                </a:solidFill>
                <a:effectLst>
                  <a:outerShdw blurRad="50800" dist="38100" dir="2700000" algn="tl" rotWithShape="0">
                    <a:prstClr val="black"/>
                  </a:outerShdw>
                </a:effectLst>
                <a:latin typeface="Times New Roman"/>
                <a:ea typeface="Calibri"/>
              </a:rPr>
              <a:t>became like people so that he could be their merciful and faithful high priest in service to God. Then he could bring forgiveness for the people’s sins. </a:t>
            </a:r>
            <a:r>
              <a:rPr lang="en-US" sz="2000" baseline="30000" dirty="0">
                <a:solidFill>
                  <a:schemeClr val="bg1"/>
                </a:solidFill>
                <a:effectLst>
                  <a:outerShdw blurRad="50800" dist="38100" dir="2700000" algn="tl" rotWithShape="0">
                    <a:prstClr val="black"/>
                  </a:outerShdw>
                </a:effectLst>
                <a:latin typeface="Times New Roman"/>
                <a:ea typeface="Calibri"/>
              </a:rPr>
              <a:t>18 </a:t>
            </a:r>
            <a:r>
              <a:rPr lang="en-US" sz="2000" dirty="0">
                <a:solidFill>
                  <a:schemeClr val="bg1"/>
                </a:solidFill>
                <a:effectLst>
                  <a:outerShdw blurRad="50800" dist="38100" dir="2700000" algn="tl" rotWithShape="0">
                    <a:prstClr val="black"/>
                  </a:outerShdw>
                </a:effectLst>
                <a:latin typeface="Times New Roman"/>
                <a:ea typeface="Calibri"/>
              </a:rPr>
              <a:t>And now he can help those who are tempted. He is able to help because he himself suffered and was tempted.</a:t>
            </a:r>
          </a:p>
        </p:txBody>
      </p:sp>
    </p:spTree>
    <p:extLst>
      <p:ext uri="{BB962C8B-B14F-4D97-AF65-F5344CB8AC3E}">
        <p14:creationId xmlns:p14="http://schemas.microsoft.com/office/powerpoint/2010/main" val="3694156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38</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Hill</dc:creator>
  <cp:lastModifiedBy>Jeff Hill</cp:lastModifiedBy>
  <cp:revision>18</cp:revision>
  <dcterms:created xsi:type="dcterms:W3CDTF">2018-04-19T16:00:28Z</dcterms:created>
  <dcterms:modified xsi:type="dcterms:W3CDTF">2018-05-14T17:15:53Z</dcterms:modified>
</cp:coreProperties>
</file>