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C2651E-AECB-4BFE-940B-0A6848711D76}"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328339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2651E-AECB-4BFE-940B-0A6848711D76}"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337135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2651E-AECB-4BFE-940B-0A6848711D76}"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72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2651E-AECB-4BFE-940B-0A6848711D76}"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412556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C2651E-AECB-4BFE-940B-0A6848711D76}"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178547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C2651E-AECB-4BFE-940B-0A6848711D76}"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371325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C2651E-AECB-4BFE-940B-0A6848711D76}"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125457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C2651E-AECB-4BFE-940B-0A6848711D76}"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385994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2651E-AECB-4BFE-940B-0A6848711D76}"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366204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2651E-AECB-4BFE-940B-0A6848711D76}"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20821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2651E-AECB-4BFE-940B-0A6848711D76}"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F5BC6-D79B-4592-8F50-1A98B468A162}" type="slidenum">
              <a:rPr lang="en-US" smtClean="0"/>
              <a:t>‹#›</a:t>
            </a:fld>
            <a:endParaRPr lang="en-US"/>
          </a:p>
        </p:txBody>
      </p:sp>
    </p:spTree>
    <p:extLst>
      <p:ext uri="{BB962C8B-B14F-4D97-AF65-F5344CB8AC3E}">
        <p14:creationId xmlns:p14="http://schemas.microsoft.com/office/powerpoint/2010/main" val="138984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2651E-AECB-4BFE-940B-0A6848711D76}" type="datetimeFigureOut">
              <a:rPr lang="en-US" smtClean="0"/>
              <a:t>4/21/2018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F5BC6-D79B-4592-8F50-1A98B468A162}" type="slidenum">
              <a:rPr lang="en-US" smtClean="0"/>
              <a:t>‹#›</a:t>
            </a:fld>
            <a:endParaRPr lang="en-US"/>
          </a:p>
        </p:txBody>
      </p:sp>
    </p:spTree>
    <p:extLst>
      <p:ext uri="{BB962C8B-B14F-4D97-AF65-F5344CB8AC3E}">
        <p14:creationId xmlns:p14="http://schemas.microsoft.com/office/powerpoint/2010/main" val="264208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95360" cy="483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49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685800"/>
            <a:ext cx="7620000" cy="2862322"/>
          </a:xfrm>
          <a:prstGeom prst="rect">
            <a:avLst/>
          </a:prstGeom>
        </p:spPr>
        <p:txBody>
          <a:bodyPr wrap="square">
            <a:spAutoFit/>
          </a:bodyPr>
          <a:lstStyle/>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My friend posted a link on my timeline and I accidently clicked on it; he just told me it was a virus and now I have no idea what to do</a:t>
            </a:r>
            <a:r>
              <a:rPr lang="en-US" sz="2000" dirty="0" smtClean="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I'm kind of freaking out because I am very inexperienced and one of my other friend had a virus/hack that posted inappropriate videos and images, and I really do not what that happening to me. </a:t>
            </a:r>
          </a:p>
          <a:p>
            <a:pPr>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What do I do? step-by-step may be helpful, thanks!</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685800"/>
            <a:ext cx="7924800" cy="2031325"/>
          </a:xfrm>
          <a:prstGeom prst="rect">
            <a:avLst/>
          </a:prstGeom>
        </p:spPr>
        <p:txBody>
          <a:bodyPr wrap="square">
            <a:spAutoFit/>
          </a:bodyPr>
          <a:lstStyle/>
          <a:p>
            <a:pPr marL="236538" indent="-236538">
              <a:lnSpc>
                <a:spcPct val="150000"/>
              </a:lnSpc>
            </a:pPr>
            <a:r>
              <a:rPr lang="en-US" sz="2400" dirty="0">
                <a:solidFill>
                  <a:schemeClr val="bg1"/>
                </a:solidFill>
                <a:latin typeface="Times New Roman" panose="02020603050405020304" pitchFamily="18" charset="0"/>
                <a:cs typeface="Times New Roman" panose="02020603050405020304" pitchFamily="18" charset="0"/>
              </a:rPr>
              <a:t>Romans 1:22-23 </a:t>
            </a:r>
            <a:endParaRPr lang="en-US" sz="2400" dirty="0" smtClean="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	Although </a:t>
            </a:r>
            <a:r>
              <a:rPr lang="en-US" sz="2000" dirty="0">
                <a:solidFill>
                  <a:schemeClr val="bg1"/>
                </a:solidFill>
                <a:latin typeface="Times New Roman" panose="02020603050405020304" pitchFamily="18" charset="0"/>
                <a:cs typeface="Times New Roman" panose="02020603050405020304" pitchFamily="18" charset="0"/>
              </a:rPr>
              <a:t>they claimed to be wise, they became fools </a:t>
            </a:r>
            <a:r>
              <a:rPr lang="en-US" sz="2000" baseline="30000" dirty="0">
                <a:solidFill>
                  <a:schemeClr val="bg1"/>
                </a:solidFill>
                <a:latin typeface="Times New Roman" panose="02020603050405020304" pitchFamily="18" charset="0"/>
                <a:cs typeface="Times New Roman" panose="02020603050405020304" pitchFamily="18" charset="0"/>
              </a:rPr>
              <a:t>23</a:t>
            </a:r>
            <a:r>
              <a:rPr lang="en-US" sz="2000" dirty="0">
                <a:solidFill>
                  <a:schemeClr val="bg1"/>
                </a:solidFill>
                <a:latin typeface="Times New Roman" panose="02020603050405020304" pitchFamily="18" charset="0"/>
                <a:cs typeface="Times New Roman" panose="02020603050405020304" pitchFamily="18" charset="0"/>
              </a:rPr>
              <a:t> and exchanged the glory of the immortal God for images made to look like a mortal human being and birds and animals and reptiles.</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23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685800"/>
            <a:ext cx="7924800" cy="2031325"/>
          </a:xfrm>
          <a:prstGeom prst="rect">
            <a:avLst/>
          </a:prstGeom>
        </p:spPr>
        <p:txBody>
          <a:bodyPr wrap="square">
            <a:spAutoFit/>
          </a:bodyPr>
          <a:lstStyle/>
          <a:p>
            <a:pPr marL="236538" indent="-236538">
              <a:lnSpc>
                <a:spcPct val="150000"/>
              </a:lnSpc>
            </a:pPr>
            <a:r>
              <a:rPr lang="en-US" sz="2400" dirty="0">
                <a:solidFill>
                  <a:schemeClr val="bg1"/>
                </a:solidFill>
                <a:latin typeface="Times New Roman" panose="02020603050405020304" pitchFamily="18" charset="0"/>
                <a:cs typeface="Times New Roman" panose="02020603050405020304" pitchFamily="18" charset="0"/>
              </a:rPr>
              <a:t>2 </a:t>
            </a:r>
            <a:r>
              <a:rPr lang="en-US" sz="2400" dirty="0" smtClean="0">
                <a:solidFill>
                  <a:schemeClr val="bg1"/>
                </a:solidFill>
                <a:latin typeface="Times New Roman" panose="02020603050405020304" pitchFamily="18" charset="0"/>
                <a:cs typeface="Times New Roman" panose="02020603050405020304" pitchFamily="18" charset="0"/>
              </a:rPr>
              <a:t>Corinthians </a:t>
            </a:r>
            <a:r>
              <a:rPr lang="en-US" sz="2400" dirty="0">
                <a:solidFill>
                  <a:schemeClr val="bg1"/>
                </a:solidFill>
                <a:latin typeface="Times New Roman" panose="02020603050405020304" pitchFamily="18" charset="0"/>
                <a:cs typeface="Times New Roman" panose="02020603050405020304" pitchFamily="18" charset="0"/>
              </a:rPr>
              <a:t>4:4 </a:t>
            </a:r>
            <a:endParaRPr lang="en-US" sz="2400" dirty="0" smtClean="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The </a:t>
            </a:r>
            <a:r>
              <a:rPr lang="en-US" sz="2000" dirty="0">
                <a:solidFill>
                  <a:schemeClr val="bg1"/>
                </a:solidFill>
                <a:latin typeface="Times New Roman" panose="02020603050405020304" pitchFamily="18" charset="0"/>
                <a:cs typeface="Times New Roman" panose="02020603050405020304" pitchFamily="18" charset="0"/>
              </a:rPr>
              <a:t>god of this age has blinded the minds of unbelievers, so that they cannot see the light of the gospel that displays the glory of Christ, who is the image of God.</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15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226159"/>
            <a:ext cx="7924800" cy="6555641"/>
          </a:xfrm>
          <a:prstGeom prst="rect">
            <a:avLst/>
          </a:prstGeom>
        </p:spPr>
        <p:txBody>
          <a:bodyPr wrap="square">
            <a:spAutoFit/>
          </a:bodyPr>
          <a:lstStyle/>
          <a:p>
            <a:pPr marL="236538" indent="-236538">
              <a:lnSpc>
                <a:spcPct val="150000"/>
              </a:lnSpc>
            </a:pPr>
            <a:r>
              <a:rPr lang="en-US" sz="2000" u="sng" dirty="0" smtClean="0">
                <a:solidFill>
                  <a:schemeClr val="bg1"/>
                </a:solidFill>
                <a:latin typeface="Times New Roman" panose="02020603050405020304" pitchFamily="18" charset="0"/>
                <a:cs typeface="Times New Roman" panose="02020603050405020304" pitchFamily="18" charset="0"/>
              </a:rPr>
              <a:t>The Praise</a:t>
            </a:r>
            <a:endParaRPr lang="en-US" sz="2000" u="sng" dirty="0">
              <a:solidFill>
                <a:schemeClr val="bg1"/>
              </a:solidFill>
              <a:latin typeface="Times New Roman" panose="02020603050405020304" pitchFamily="18" charset="0"/>
              <a:cs typeface="Times New Roman" panose="02020603050405020304" pitchFamily="18" charset="0"/>
            </a:endParaRPr>
          </a:p>
          <a:p>
            <a:pPr marL="468313" indent="-236538">
              <a:lnSpc>
                <a:spcPct val="150000"/>
              </a:lnSpc>
            </a:pPr>
            <a:r>
              <a:rPr lang="en-US" sz="2000" dirty="0">
                <a:solidFill>
                  <a:schemeClr val="bg1"/>
                </a:solidFill>
                <a:latin typeface="Times New Roman" panose="02020603050405020304" pitchFamily="18" charset="0"/>
                <a:cs typeface="Times New Roman" panose="02020603050405020304" pitchFamily="18" charset="0"/>
              </a:rPr>
              <a:t>Understanding the Good News of God’s graciousness causes hopefulness, Bearing Fruit in them the </a:t>
            </a:r>
            <a:r>
              <a:rPr lang="en-US" sz="2000" dirty="0" smtClean="0">
                <a:solidFill>
                  <a:schemeClr val="bg1"/>
                </a:solidFill>
                <a:latin typeface="Times New Roman" panose="02020603050405020304" pitchFamily="18" charset="0"/>
                <a:cs typeface="Times New Roman" panose="02020603050405020304" pitchFamily="18" charset="0"/>
              </a:rPr>
              <a:t>world</a:t>
            </a:r>
          </a:p>
          <a:p>
            <a:pPr marL="468313" indent="-236538">
              <a:lnSpc>
                <a:spcPct val="150000"/>
              </a:lnSpc>
            </a:pPr>
            <a:endParaRPr lang="en-US" sz="2000" dirty="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u="sng" dirty="0" smtClean="0">
                <a:solidFill>
                  <a:schemeClr val="bg1"/>
                </a:solidFill>
                <a:latin typeface="Times New Roman" panose="02020603050405020304" pitchFamily="18" charset="0"/>
                <a:cs typeface="Times New Roman" panose="02020603050405020304" pitchFamily="18" charset="0"/>
              </a:rPr>
              <a:t>The Prayer</a:t>
            </a:r>
            <a:r>
              <a:rPr lang="en-US" sz="2000" dirty="0">
                <a:solidFill>
                  <a:schemeClr val="bg1"/>
                </a:solidFill>
                <a:latin typeface="Times New Roman" panose="02020603050405020304" pitchFamily="18" charset="0"/>
                <a:cs typeface="Times New Roman" panose="02020603050405020304" pitchFamily="18" charset="0"/>
              </a:rPr>
              <a:t>	</a:t>
            </a:r>
          </a:p>
          <a:p>
            <a:pPr marL="468313" indent="-236538">
              <a:lnSpc>
                <a:spcPct val="150000"/>
              </a:lnSpc>
            </a:pPr>
            <a:r>
              <a:rPr lang="en-US" sz="2000" dirty="0">
                <a:solidFill>
                  <a:schemeClr val="bg1"/>
                </a:solidFill>
                <a:latin typeface="Times New Roman" panose="02020603050405020304" pitchFamily="18" charset="0"/>
                <a:cs typeface="Times New Roman" panose="02020603050405020304" pitchFamily="18" charset="0"/>
              </a:rPr>
              <a:t>God, through the Spirit, will fill you with knowledge, wisdom and understanding	</a:t>
            </a:r>
            <a:endParaRPr lang="en-US" sz="2000" dirty="0" smtClean="0">
              <a:solidFill>
                <a:schemeClr val="bg1"/>
              </a:solidFill>
              <a:latin typeface="Times New Roman" panose="02020603050405020304" pitchFamily="18" charset="0"/>
              <a:cs typeface="Times New Roman" panose="02020603050405020304" pitchFamily="18" charset="0"/>
            </a:endParaRPr>
          </a:p>
          <a:p>
            <a:pPr marL="468313" indent="-236538">
              <a:lnSpc>
                <a:spcPct val="150000"/>
              </a:lnSpc>
            </a:pPr>
            <a:endParaRPr lang="en-US" sz="2000" dirty="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u="sng" dirty="0" smtClean="0">
                <a:solidFill>
                  <a:schemeClr val="bg1"/>
                </a:solidFill>
                <a:latin typeface="Times New Roman" panose="02020603050405020304" pitchFamily="18" charset="0"/>
                <a:cs typeface="Times New Roman" panose="02020603050405020304" pitchFamily="18" charset="0"/>
              </a:rPr>
              <a:t>The Practice</a:t>
            </a:r>
            <a:endParaRPr lang="en-US" sz="2000" u="sng" dirty="0">
              <a:solidFill>
                <a:schemeClr val="bg1"/>
              </a:solidFill>
              <a:latin typeface="Times New Roman" panose="02020603050405020304" pitchFamily="18" charset="0"/>
              <a:cs typeface="Times New Roman" panose="02020603050405020304" pitchFamily="18" charset="0"/>
            </a:endParaRPr>
          </a:p>
          <a:p>
            <a:pPr marL="573088" indent="-341313">
              <a:lnSpc>
                <a:spcPct val="150000"/>
              </a:lnSpc>
              <a:buFont typeface="Wingdings" panose="05000000000000000000" pitchFamily="2" charset="2"/>
              <a:buChar char="Ø"/>
            </a:pPr>
            <a:r>
              <a:rPr lang="en-US" sz="2000" dirty="0" smtClean="0">
                <a:solidFill>
                  <a:schemeClr val="bg1"/>
                </a:solidFill>
                <a:latin typeface="Times New Roman" panose="02020603050405020304" pitchFamily="18" charset="0"/>
                <a:cs typeface="Times New Roman" panose="02020603050405020304" pitchFamily="18" charset="0"/>
              </a:rPr>
              <a:t>So </a:t>
            </a:r>
            <a:r>
              <a:rPr lang="en-US" sz="2000" dirty="0">
                <a:solidFill>
                  <a:schemeClr val="bg1"/>
                </a:solidFill>
                <a:latin typeface="Times New Roman" panose="02020603050405020304" pitchFamily="18" charset="0"/>
                <a:cs typeface="Times New Roman" panose="02020603050405020304" pitchFamily="18" charset="0"/>
              </a:rPr>
              <a:t>That: You can live worthy and please him 1) </a:t>
            </a:r>
            <a:r>
              <a:rPr lang="en-US" sz="2000" dirty="0" smtClean="0">
                <a:solidFill>
                  <a:schemeClr val="bg1"/>
                </a:solidFill>
                <a:latin typeface="Times New Roman" panose="02020603050405020304" pitchFamily="18" charset="0"/>
                <a:cs typeface="Times New Roman" panose="02020603050405020304" pitchFamily="18" charset="0"/>
              </a:rPr>
              <a:t>Bearing </a:t>
            </a:r>
            <a:r>
              <a:rPr lang="en-US" sz="2000" dirty="0">
                <a:solidFill>
                  <a:schemeClr val="bg1"/>
                </a:solidFill>
                <a:latin typeface="Times New Roman" panose="02020603050405020304" pitchFamily="18" charset="0"/>
                <a:cs typeface="Times New Roman" panose="02020603050405020304" pitchFamily="18" charset="0"/>
              </a:rPr>
              <a:t>Fruit </a:t>
            </a:r>
            <a:endParaRPr lang="en-US" sz="2000" dirty="0" smtClean="0">
              <a:solidFill>
                <a:schemeClr val="bg1"/>
              </a:solidFill>
              <a:latin typeface="Times New Roman" panose="02020603050405020304" pitchFamily="18" charset="0"/>
              <a:cs typeface="Times New Roman" panose="02020603050405020304" pitchFamily="18" charset="0"/>
            </a:endParaRPr>
          </a:p>
          <a:p>
            <a:pPr marL="682625" indent="-682625">
              <a:lnSpc>
                <a:spcPct val="150000"/>
              </a:lnSpc>
              <a:tabLst>
                <a:tab pos="231775" algn="l"/>
              </a:tabLst>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2</a:t>
            </a:r>
            <a:r>
              <a:rPr lang="en-US" sz="2000" dirty="0">
                <a:solidFill>
                  <a:schemeClr val="bg1"/>
                </a:solidFill>
                <a:latin typeface="Times New Roman" panose="02020603050405020304" pitchFamily="18" charset="0"/>
                <a:cs typeface="Times New Roman" panose="02020603050405020304" pitchFamily="18" charset="0"/>
              </a:rPr>
              <a:t>) Growing </a:t>
            </a:r>
            <a:r>
              <a:rPr lang="en-US" sz="2000" dirty="0" smtClean="0">
                <a:solidFill>
                  <a:schemeClr val="bg1"/>
                </a:solidFill>
                <a:latin typeface="Times New Roman" panose="02020603050405020304" pitchFamily="18" charset="0"/>
                <a:cs typeface="Times New Roman" panose="02020603050405020304" pitchFamily="18" charset="0"/>
              </a:rPr>
              <a:t>Knowledge </a:t>
            </a:r>
            <a:r>
              <a:rPr lang="en-US" sz="2000" dirty="0">
                <a:solidFill>
                  <a:schemeClr val="bg1"/>
                </a:solidFill>
                <a:latin typeface="Times New Roman" panose="02020603050405020304" pitchFamily="18" charset="0"/>
                <a:cs typeface="Times New Roman" panose="02020603050405020304" pitchFamily="18" charset="0"/>
              </a:rPr>
              <a:t>3) </a:t>
            </a:r>
            <a:r>
              <a:rPr lang="en-US" sz="2000" dirty="0" smtClean="0">
                <a:solidFill>
                  <a:schemeClr val="bg1"/>
                </a:solidFill>
                <a:latin typeface="Times New Roman" panose="02020603050405020304" pitchFamily="18" charset="0"/>
                <a:cs typeface="Times New Roman" panose="02020603050405020304" pitchFamily="18" charset="0"/>
              </a:rPr>
              <a:t>Strengthened</a:t>
            </a:r>
          </a:p>
          <a:p>
            <a:pPr marL="682625" indent="-682625">
              <a:lnSpc>
                <a:spcPct val="150000"/>
              </a:lnSpc>
              <a:tabLst>
                <a:tab pos="231775" algn="l"/>
              </a:tabLst>
            </a:pPr>
            <a:endParaRPr lang="en-US" sz="2000" dirty="0">
              <a:solidFill>
                <a:schemeClr val="bg1"/>
              </a:solidFill>
              <a:latin typeface="Times New Roman" panose="02020603050405020304" pitchFamily="18" charset="0"/>
              <a:cs typeface="Times New Roman" panose="02020603050405020304" pitchFamily="18" charset="0"/>
            </a:endParaRPr>
          </a:p>
          <a:p>
            <a:pPr marL="573088" indent="-341313">
              <a:lnSpc>
                <a:spcPct val="150000"/>
              </a:lnSpc>
              <a:buFont typeface="Wingdings" panose="05000000000000000000" pitchFamily="2" charset="2"/>
              <a:buChar char="Ø"/>
              <a:tabLst>
                <a:tab pos="682625" algn="l"/>
              </a:tabLst>
            </a:pPr>
            <a:r>
              <a:rPr lang="en-US" sz="2000" dirty="0" smtClean="0">
                <a:solidFill>
                  <a:schemeClr val="bg1"/>
                </a:solidFill>
                <a:latin typeface="Times New Roman" panose="02020603050405020304" pitchFamily="18" charset="0"/>
                <a:cs typeface="Times New Roman" panose="02020603050405020304" pitchFamily="18" charset="0"/>
              </a:rPr>
              <a:t>So </a:t>
            </a:r>
            <a:r>
              <a:rPr lang="en-US" sz="2000" dirty="0">
                <a:solidFill>
                  <a:schemeClr val="bg1"/>
                </a:solidFill>
                <a:latin typeface="Times New Roman" panose="02020603050405020304" pitchFamily="18" charset="0"/>
                <a:cs typeface="Times New Roman" panose="02020603050405020304" pitchFamily="18" charset="0"/>
              </a:rPr>
              <a:t>That: You can have great Patience and give Joyful thanks to the </a:t>
            </a:r>
            <a:r>
              <a:rPr lang="en-US" sz="2000" dirty="0" smtClean="0">
                <a:solidFill>
                  <a:schemeClr val="bg1"/>
                </a:solidFill>
                <a:latin typeface="Times New Roman" panose="02020603050405020304" pitchFamily="18" charset="0"/>
                <a:cs typeface="Times New Roman" panose="02020603050405020304" pitchFamily="18" charset="0"/>
              </a:rPr>
              <a:t>	Father</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7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228600"/>
            <a:ext cx="7924800" cy="5632311"/>
          </a:xfrm>
          <a:prstGeom prst="rect">
            <a:avLst/>
          </a:prstGeom>
        </p:spPr>
        <p:txBody>
          <a:bodyPr wrap="square">
            <a:spAutoFit/>
          </a:bodyPr>
          <a:lstStyle/>
          <a:p>
            <a:pPr marL="627063" indent="-627063">
              <a:lnSpc>
                <a:spcPct val="150000"/>
              </a:lnSpc>
            </a:pPr>
            <a:r>
              <a:rPr lang="en-US" sz="2000" u="sng" dirty="0" smtClean="0">
                <a:solidFill>
                  <a:schemeClr val="bg1"/>
                </a:solidFill>
                <a:latin typeface="Times New Roman" panose="02020603050405020304" pitchFamily="18" charset="0"/>
                <a:cs typeface="Times New Roman" panose="02020603050405020304" pitchFamily="18" charset="0"/>
              </a:rPr>
              <a:t>Why</a:t>
            </a:r>
            <a:r>
              <a:rPr lang="en-US" sz="2000" u="sng"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a:t>
            </a:r>
            <a:endParaRPr lang="en-US" sz="2000" dirty="0" smtClean="0">
              <a:solidFill>
                <a:schemeClr val="bg1"/>
              </a:solidFill>
              <a:latin typeface="Times New Roman" panose="02020603050405020304" pitchFamily="18" charset="0"/>
              <a:cs typeface="Times New Roman" panose="02020603050405020304" pitchFamily="18" charset="0"/>
            </a:endParaRPr>
          </a:p>
          <a:p>
            <a:pPr marL="463550" indent="-231775">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Because </a:t>
            </a:r>
            <a:r>
              <a:rPr lang="en-US" sz="2000" dirty="0">
                <a:solidFill>
                  <a:schemeClr val="bg1"/>
                </a:solidFill>
                <a:latin typeface="Times New Roman" panose="02020603050405020304" pitchFamily="18" charset="0"/>
                <a:cs typeface="Times New Roman" panose="02020603050405020304" pitchFamily="18" charset="0"/>
              </a:rPr>
              <a:t>the Father has rescued from the power of darkness </a:t>
            </a:r>
          </a:p>
          <a:p>
            <a:pPr marL="463550" indent="-231775">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Because we were enemies </a:t>
            </a:r>
            <a:r>
              <a:rPr lang="en-US" sz="2000" dirty="0">
                <a:solidFill>
                  <a:schemeClr val="bg1"/>
                </a:solidFill>
                <a:latin typeface="Times New Roman" panose="02020603050405020304" pitchFamily="18" charset="0"/>
                <a:cs typeface="Times New Roman" panose="02020603050405020304" pitchFamily="18" charset="0"/>
              </a:rPr>
              <a:t>in attitude and </a:t>
            </a:r>
            <a:r>
              <a:rPr lang="en-US" sz="2000" dirty="0" smtClean="0">
                <a:solidFill>
                  <a:schemeClr val="bg1"/>
                </a:solidFill>
                <a:latin typeface="Times New Roman" panose="02020603050405020304" pitchFamily="18" charset="0"/>
                <a:cs typeface="Times New Roman" panose="02020603050405020304" pitchFamily="18" charset="0"/>
              </a:rPr>
              <a:t>action</a:t>
            </a:r>
          </a:p>
          <a:p>
            <a:pPr marL="463550" indent="-231775">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Because He has qualified </a:t>
            </a:r>
            <a:r>
              <a:rPr lang="en-US" sz="2000" dirty="0">
                <a:solidFill>
                  <a:schemeClr val="bg1"/>
                </a:solidFill>
                <a:latin typeface="Times New Roman" panose="02020603050405020304" pitchFamily="18" charset="0"/>
                <a:cs typeface="Times New Roman" panose="02020603050405020304" pitchFamily="18" charset="0"/>
              </a:rPr>
              <a:t>us to share in His son’s kingdom of light</a:t>
            </a:r>
          </a:p>
          <a:p>
            <a:pPr marL="236538" indent="-236538">
              <a:lnSpc>
                <a:spcPct val="150000"/>
              </a:lnSpc>
            </a:pPr>
            <a:r>
              <a:rPr lang="en-US" sz="2000" dirty="0">
                <a:solidFill>
                  <a:schemeClr val="bg1"/>
                </a:solidFill>
                <a:latin typeface="Times New Roman" panose="02020603050405020304" pitchFamily="18" charset="0"/>
                <a:cs typeface="Times New Roman" panose="02020603050405020304" pitchFamily="18" charset="0"/>
              </a:rPr>
              <a:t>		</a:t>
            </a:r>
            <a:endParaRPr lang="en-US" sz="2000" dirty="0" smtClean="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u="sng" dirty="0" smtClean="0">
                <a:solidFill>
                  <a:schemeClr val="bg1"/>
                </a:solidFill>
                <a:latin typeface="Times New Roman" panose="02020603050405020304" pitchFamily="18" charset="0"/>
                <a:cs typeface="Times New Roman" panose="02020603050405020304" pitchFamily="18" charset="0"/>
              </a:rPr>
              <a:t>How</a:t>
            </a:r>
            <a:r>
              <a:rPr lang="en-US" sz="2000" u="sng" dirty="0">
                <a:solidFill>
                  <a:schemeClr val="bg1"/>
                </a:solidFill>
                <a:latin typeface="Times New Roman" panose="02020603050405020304" pitchFamily="18" charset="0"/>
                <a:cs typeface="Times New Roman" panose="02020603050405020304" pitchFamily="18" charset="0"/>
              </a:rPr>
              <a:t>? </a:t>
            </a:r>
            <a:endParaRPr lang="en-US" sz="2000" u="sng" dirty="0" smtClean="0">
              <a:solidFill>
                <a:schemeClr val="bg1"/>
              </a:solidFill>
              <a:latin typeface="Times New Roman" panose="02020603050405020304" pitchFamily="18" charset="0"/>
              <a:cs typeface="Times New Roman" panose="02020603050405020304" pitchFamily="18" charset="0"/>
            </a:endParaRPr>
          </a:p>
          <a:p>
            <a:pPr marL="468313" indent="-236538">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The Son Faithfully shedding </a:t>
            </a:r>
            <a:r>
              <a:rPr lang="en-US" sz="2000" dirty="0">
                <a:solidFill>
                  <a:schemeClr val="bg1"/>
                </a:solidFill>
                <a:latin typeface="Times New Roman" panose="02020603050405020304" pitchFamily="18" charset="0"/>
                <a:cs typeface="Times New Roman" panose="02020603050405020304" pitchFamily="18" charset="0"/>
              </a:rPr>
              <a:t>his blood – </a:t>
            </a:r>
            <a:endParaRPr lang="en-US" sz="2000" dirty="0" smtClean="0">
              <a:solidFill>
                <a:schemeClr val="bg1"/>
              </a:solidFill>
              <a:latin typeface="Times New Roman" panose="02020603050405020304" pitchFamily="18" charset="0"/>
              <a:cs typeface="Times New Roman" panose="02020603050405020304" pitchFamily="18" charset="0"/>
            </a:endParaRPr>
          </a:p>
          <a:p>
            <a:pPr marL="468313" indent="-236538">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	This act Renewed Harmony </a:t>
            </a:r>
            <a:r>
              <a:rPr lang="en-US" sz="2000" dirty="0">
                <a:solidFill>
                  <a:schemeClr val="bg1"/>
                </a:solidFill>
                <a:latin typeface="Times New Roman" panose="02020603050405020304" pitchFamily="18" charset="0"/>
                <a:cs typeface="Times New Roman" panose="02020603050405020304" pitchFamily="18" charset="0"/>
              </a:rPr>
              <a:t>and </a:t>
            </a:r>
            <a:r>
              <a:rPr lang="en-US" sz="2000" dirty="0" smtClean="0">
                <a:solidFill>
                  <a:schemeClr val="bg1"/>
                </a:solidFill>
                <a:latin typeface="Times New Roman" panose="02020603050405020304" pitchFamily="18" charset="0"/>
                <a:cs typeface="Times New Roman" panose="02020603050405020304" pitchFamily="18" charset="0"/>
              </a:rPr>
              <a:t>you are now </a:t>
            </a:r>
            <a:r>
              <a:rPr lang="en-US" sz="2000" dirty="0">
                <a:solidFill>
                  <a:schemeClr val="bg1"/>
                </a:solidFill>
                <a:latin typeface="Times New Roman" panose="02020603050405020304" pitchFamily="18" charset="0"/>
                <a:cs typeface="Times New Roman" panose="02020603050405020304" pitchFamily="18" charset="0"/>
              </a:rPr>
              <a:t>H</a:t>
            </a:r>
            <a:r>
              <a:rPr lang="en-US" sz="2000" dirty="0" smtClean="0">
                <a:solidFill>
                  <a:schemeClr val="bg1"/>
                </a:solidFill>
                <a:latin typeface="Times New Roman" panose="02020603050405020304" pitchFamily="18" charset="0"/>
                <a:cs typeface="Times New Roman" panose="02020603050405020304" pitchFamily="18" charset="0"/>
              </a:rPr>
              <a:t>oly</a:t>
            </a:r>
            <a:endParaRPr lang="en-US" sz="2000" dirty="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dirty="0">
                <a:solidFill>
                  <a:schemeClr val="bg1"/>
                </a:solidFill>
                <a:latin typeface="Times New Roman" panose="02020603050405020304" pitchFamily="18" charset="0"/>
                <a:cs typeface="Times New Roman" panose="02020603050405020304" pitchFamily="18" charset="0"/>
              </a:rPr>
              <a:t>	</a:t>
            </a:r>
            <a:endParaRPr lang="en-US" sz="2000" dirty="0" smtClean="0">
              <a:solidFill>
                <a:schemeClr val="bg1"/>
              </a:solidFill>
              <a:latin typeface="Times New Roman" panose="02020603050405020304" pitchFamily="18" charset="0"/>
              <a:cs typeface="Times New Roman" panose="02020603050405020304" pitchFamily="18" charset="0"/>
            </a:endParaRPr>
          </a:p>
          <a:p>
            <a:pPr marL="236538" indent="-236538">
              <a:lnSpc>
                <a:spcPct val="150000"/>
              </a:lnSpc>
            </a:pPr>
            <a:r>
              <a:rPr lang="en-US" sz="2000" u="sng" dirty="0" smtClean="0">
                <a:solidFill>
                  <a:schemeClr val="bg1"/>
                </a:solidFill>
                <a:latin typeface="Times New Roman" panose="02020603050405020304" pitchFamily="18" charset="0"/>
                <a:cs typeface="Times New Roman" panose="02020603050405020304" pitchFamily="18" charset="0"/>
              </a:rPr>
              <a:t>Condition</a:t>
            </a:r>
            <a:r>
              <a:rPr lang="en-US" sz="2000" dirty="0" smtClean="0">
                <a:solidFill>
                  <a:schemeClr val="bg1"/>
                </a:solidFill>
                <a:latin typeface="Times New Roman" panose="02020603050405020304" pitchFamily="18" charset="0"/>
                <a:cs typeface="Times New Roman" panose="02020603050405020304" pitchFamily="18" charset="0"/>
              </a:rPr>
              <a:t>: </a:t>
            </a:r>
          </a:p>
          <a:p>
            <a:pPr marL="468313" indent="-236538">
              <a:lnSpc>
                <a:spcPct val="150000"/>
              </a:lnSpc>
            </a:pPr>
            <a:r>
              <a:rPr lang="en-US" sz="2000" dirty="0" smtClean="0">
                <a:solidFill>
                  <a:schemeClr val="bg1"/>
                </a:solidFill>
                <a:latin typeface="Times New Roman" panose="02020603050405020304" pitchFamily="18" charset="0"/>
                <a:cs typeface="Times New Roman" panose="02020603050405020304" pitchFamily="18" charset="0"/>
              </a:rPr>
              <a:t>IF </a:t>
            </a:r>
            <a:r>
              <a:rPr lang="en-US" sz="2000" dirty="0">
                <a:solidFill>
                  <a:schemeClr val="bg1"/>
                </a:solidFill>
                <a:latin typeface="Times New Roman" panose="02020603050405020304" pitchFamily="18" charset="0"/>
                <a:cs typeface="Times New Roman" panose="02020603050405020304" pitchFamily="18" charset="0"/>
              </a:rPr>
              <a:t>you continue in your faith, not moved from your hope held out in the gospel</a:t>
            </a:r>
          </a:p>
        </p:txBody>
      </p:sp>
    </p:spTree>
    <p:extLst>
      <p:ext uri="{BB962C8B-B14F-4D97-AF65-F5344CB8AC3E}">
        <p14:creationId xmlns:p14="http://schemas.microsoft.com/office/powerpoint/2010/main" val="1672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685800"/>
            <a:ext cx="7924800" cy="2031325"/>
          </a:xfrm>
          <a:prstGeom prst="rect">
            <a:avLst/>
          </a:prstGeom>
        </p:spPr>
        <p:txBody>
          <a:bodyPr wrap="square">
            <a:spAutoFit/>
          </a:bodyPr>
          <a:lstStyle/>
          <a:p>
            <a:pPr marL="236538" indent="-236538">
              <a:lnSpc>
                <a:spcPct val="150000"/>
              </a:lnSpc>
            </a:pPr>
            <a:r>
              <a:rPr lang="en-US" sz="2400" dirty="0">
                <a:solidFill>
                  <a:schemeClr val="bg1"/>
                </a:solidFill>
                <a:latin typeface="Times New Roman" panose="02020603050405020304" pitchFamily="18" charset="0"/>
                <a:cs typeface="Times New Roman" panose="02020603050405020304" pitchFamily="18" charset="0"/>
              </a:rPr>
              <a:t>Romans 8:29 </a:t>
            </a:r>
          </a:p>
          <a:p>
            <a:pPr marL="236538" indent="-236538">
              <a:lnSpc>
                <a:spcPct val="150000"/>
              </a:lnSpc>
            </a:pPr>
            <a:r>
              <a:rPr lang="en-US" sz="2000" dirty="0">
                <a:solidFill>
                  <a:schemeClr val="bg1"/>
                </a:solidFill>
                <a:latin typeface="Times New Roman" panose="02020603050405020304" pitchFamily="18" charset="0"/>
                <a:cs typeface="Times New Roman" panose="02020603050405020304" pitchFamily="18" charset="0"/>
              </a:rPr>
              <a:t>	For those God foreknew he </a:t>
            </a:r>
            <a:r>
              <a:rPr lang="en-US" sz="2000" dirty="0" smtClean="0">
                <a:solidFill>
                  <a:schemeClr val="bg1"/>
                </a:solidFill>
                <a:latin typeface="Times New Roman" panose="02020603050405020304" pitchFamily="18" charset="0"/>
                <a:cs typeface="Times New Roman" panose="02020603050405020304" pitchFamily="18" charset="0"/>
              </a:rPr>
              <a:t>also </a:t>
            </a:r>
            <a:r>
              <a:rPr lang="en-US" sz="2000" dirty="0">
                <a:solidFill>
                  <a:schemeClr val="bg1"/>
                </a:solidFill>
                <a:latin typeface="Times New Roman" panose="02020603050405020304" pitchFamily="18" charset="0"/>
                <a:cs typeface="Times New Roman" panose="02020603050405020304" pitchFamily="18" charset="0"/>
              </a:rPr>
              <a:t>decided beforehand that they would be shaped into the form of </a:t>
            </a:r>
            <a:r>
              <a:rPr lang="en-US" sz="2000" dirty="0" smtClean="0">
                <a:solidFill>
                  <a:schemeClr val="bg1"/>
                </a:solidFill>
                <a:latin typeface="Times New Roman" panose="02020603050405020304" pitchFamily="18" charset="0"/>
                <a:cs typeface="Times New Roman" panose="02020603050405020304" pitchFamily="18" charset="0"/>
              </a:rPr>
              <a:t>his son, </a:t>
            </a:r>
            <a:r>
              <a:rPr lang="en-US" sz="2000" dirty="0">
                <a:solidFill>
                  <a:schemeClr val="bg1"/>
                </a:solidFill>
                <a:latin typeface="Times New Roman" panose="02020603050405020304" pitchFamily="18" charset="0"/>
                <a:cs typeface="Times New Roman" panose="02020603050405020304" pitchFamily="18" charset="0"/>
              </a:rPr>
              <a:t>that he might be the firstborn among many brothers and sisters.</a:t>
            </a:r>
          </a:p>
        </p:txBody>
      </p:sp>
    </p:spTree>
    <p:extLst>
      <p:ext uri="{BB962C8B-B14F-4D97-AF65-F5344CB8AC3E}">
        <p14:creationId xmlns:p14="http://schemas.microsoft.com/office/powerpoint/2010/main" val="1243815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142</Words>
  <Application>Microsoft Office PowerPoint</Application>
  <PresentationFormat>On-screen Show (4:3)</PresentationFormat>
  <Paragraphs>31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Hill</dc:creator>
  <cp:lastModifiedBy>Jeff</cp:lastModifiedBy>
  <cp:revision>13</cp:revision>
  <dcterms:created xsi:type="dcterms:W3CDTF">2018-04-19T16:00:28Z</dcterms:created>
  <dcterms:modified xsi:type="dcterms:W3CDTF">2018-04-22T01:05:33Z</dcterms:modified>
</cp:coreProperties>
</file>